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83" r:id="rId7"/>
    <p:sldId id="276" r:id="rId8"/>
    <p:sldId id="277" r:id="rId9"/>
    <p:sldId id="278" r:id="rId10"/>
    <p:sldId id="280" r:id="rId11"/>
    <p:sldId id="281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3C4E6-986D-44B3-B100-36265EABD42B}" type="datetimeFigureOut">
              <a:rPr lang="en-GB" smtClean="0"/>
              <a:t>03/10/2011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841C3-576F-410F-81B4-2AA55D8B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9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6DEECC-AD38-4E66-BC31-4085E5E8575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0AAD09-3967-4290-956A-6BF907182FD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7A31-9E24-3848-8D81-B24BB8AF1A05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DE1-360A-F642-BEFC-2BD5C258A47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C22B7A31-9E24-3848-8D81-B24BB8AF1A05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CA4B8DE1-360A-F642-BEFC-2BD5C258A4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ct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7A31-9E24-3848-8D81-B24BB8AF1A05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DE1-360A-F642-BEFC-2BD5C258A4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C22B7A31-9E24-3848-8D81-B24BB8AF1A05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CA4B8DE1-360A-F642-BEFC-2BD5C258A4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7A31-9E24-3848-8D81-B24BB8AF1A05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DE1-360A-F642-BEFC-2BD5C258A4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C22B7A31-9E24-3848-8D81-B24BB8AF1A05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DE1-360A-F642-BEFC-2BD5C258A47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7A31-9E24-3848-8D81-B24BB8AF1A05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DE1-360A-F642-BEFC-2BD5C258A4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7A31-9E24-3848-8D81-B24BB8AF1A05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DE1-360A-F642-BEFC-2BD5C258A47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7A31-9E24-3848-8D81-B24BB8AF1A05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DE1-360A-F642-BEFC-2BD5C258A4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7A31-9E24-3848-8D81-B24BB8AF1A05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DE1-360A-F642-BEFC-2BD5C258A4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7A31-9E24-3848-8D81-B24BB8AF1A05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DE1-360A-F642-BEFC-2BD5C258A4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7A31-9E24-3848-8D81-B24BB8AF1A05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DE1-360A-F642-BEFC-2BD5C258A47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7A31-9E24-3848-8D81-B24BB8AF1A05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DE1-360A-F642-BEFC-2BD5C258A4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C22B7A31-9E24-3848-8D81-B24BB8AF1A05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CA4B8DE1-360A-F642-BEFC-2BD5C258A47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C22B7A31-9E24-3848-8D81-B24BB8AF1A05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CA4B8DE1-360A-F642-BEFC-2BD5C258A47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vfor.nic.in/cc/#IPCC0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2Sgu2GOlLCw&amp;feature=relate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4" y="1141869"/>
            <a:ext cx="7583488" cy="1470025"/>
          </a:xfrm>
        </p:spPr>
        <p:txBody>
          <a:bodyPr/>
          <a:lstStyle/>
          <a:p>
            <a:r>
              <a:rPr lang="en-US" dirty="0" smtClean="0"/>
              <a:t>Anthropogenic Climate 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001" y="4200071"/>
            <a:ext cx="7583487" cy="1752600"/>
          </a:xfrm>
        </p:spPr>
        <p:txBody>
          <a:bodyPr/>
          <a:lstStyle/>
          <a:p>
            <a:r>
              <a:rPr lang="en-US" dirty="0" smtClean="0"/>
              <a:t>WORLD AT RISK</a:t>
            </a:r>
            <a:endParaRPr lang="en-US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44992" y="2519391"/>
            <a:ext cx="8316913" cy="1638300"/>
            <a:chOff x="158" y="1888"/>
            <a:chExt cx="5239" cy="1032"/>
          </a:xfrm>
        </p:grpSpPr>
        <p:pic>
          <p:nvPicPr>
            <p:cNvPr id="5" name="Picture 5" descr="cyclon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888"/>
              <a:ext cx="1536" cy="101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thunderstor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1933"/>
              <a:ext cx="1316" cy="98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 descr="wildfire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1888"/>
              <a:ext cx="1519" cy="101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xico2008-06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8862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DC_mosquito_PHIL_2166_lo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"/>
            <a:ext cx="38623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I017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35052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NRCS_NRCSAZ0204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85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5786196" y="5291527"/>
            <a:ext cx="869430" cy="714714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Memory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In your groups you will need one world map</a:t>
            </a:r>
          </a:p>
          <a:p>
            <a:endParaRPr lang="en-GB" dirty="0"/>
          </a:p>
          <a:p>
            <a:r>
              <a:rPr lang="en-GB" dirty="0" smtClean="0"/>
              <a:t>You will then get two attempts to look at a map of climate change impacts</a:t>
            </a:r>
          </a:p>
          <a:p>
            <a:endParaRPr lang="en-GB" dirty="0"/>
          </a:p>
          <a:p>
            <a:r>
              <a:rPr lang="en-GB" dirty="0" smtClean="0"/>
              <a:t>Whatever impacts you remember you must then add to your map</a:t>
            </a:r>
          </a:p>
          <a:p>
            <a:endParaRPr lang="en-GB" dirty="0"/>
          </a:p>
          <a:p>
            <a:r>
              <a:rPr lang="en-GB" dirty="0" smtClean="0"/>
              <a:t>Team with the most complete map win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67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pacts of G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" y="670719"/>
            <a:ext cx="8713788" cy="551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52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Scientists now believe…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2575" lvl="1" indent="-282575">
              <a:spcBef>
                <a:spcPts val="2000"/>
              </a:spcBef>
              <a:buClrTx/>
            </a:pPr>
            <a:r>
              <a:rPr lang="en-GB" b="1" dirty="0">
                <a:latin typeface="Arial" pitchFamily="34" charset="0"/>
                <a:cs typeface="Arial" pitchFamily="34" charset="0"/>
              </a:rPr>
              <a:t>'there is new and stronger evidence that most of the warming observed over the last 50 years is attributable to human activities'</a:t>
            </a:r>
            <a:r>
              <a:rPr lang="en-GB" dirty="0">
                <a:latin typeface="Arial" pitchFamily="34" charset="0"/>
                <a:cs typeface="Arial" pitchFamily="34" charset="0"/>
              </a:rPr>
              <a:t> (</a:t>
            </a:r>
            <a:r>
              <a:rPr lang="en-GB" dirty="0">
                <a:latin typeface="Arial" pitchFamily="34" charset="0"/>
                <a:cs typeface="Arial" pitchFamily="34" charset="0"/>
                <a:hlinkClick r:id="rId2"/>
              </a:rPr>
              <a:t>IPCC 2001</a:t>
            </a:r>
            <a:r>
              <a:rPr lang="en-GB" dirty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en-GB" dirty="0" smtClean="0"/>
              <a:t>The IPCC is the International Panel on Climate Change which is an intergovernmental body tasked with co-ordinating research into climate change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592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2007 consensus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bg2"/>
              </a:buClr>
              <a:buFont typeface="Arial" pitchFamily="34" charset="0"/>
              <a:buChar char="•"/>
              <a:defRPr/>
            </a:pPr>
            <a:r>
              <a:rPr lang="en-US" dirty="0"/>
              <a:t>Warming of the climate system is </a:t>
            </a:r>
            <a:r>
              <a:rPr lang="en-US" b="1" dirty="0">
                <a:solidFill>
                  <a:srgbClr val="FF0000"/>
                </a:solidFill>
              </a:rPr>
              <a:t>unequivocal</a:t>
            </a:r>
            <a:endParaRPr lang="en-US" dirty="0">
              <a:solidFill>
                <a:schemeClr val="bg1"/>
              </a:solidFill>
            </a:endParaRPr>
          </a:p>
          <a:p>
            <a:pPr marL="342900" lvl="1" indent="-342900">
              <a:buClr>
                <a:schemeClr val="bg2"/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</a:rPr>
              <a:t>Very high confidence </a:t>
            </a:r>
            <a:r>
              <a:rPr lang="en-US" dirty="0"/>
              <a:t>that global average net effect of human activities since 1750 </a:t>
            </a:r>
            <a:r>
              <a:rPr lang="en-US" dirty="0" smtClean="0"/>
              <a:t>is one </a:t>
            </a:r>
            <a:r>
              <a:rPr lang="en-US" dirty="0"/>
              <a:t>of warming </a:t>
            </a:r>
          </a:p>
          <a:p>
            <a:pPr marL="342900" lvl="1" indent="-342900">
              <a:buClr>
                <a:schemeClr val="bg2"/>
              </a:buClr>
              <a:buFont typeface="Arial" pitchFamily="34" charset="0"/>
              <a:buChar char="•"/>
              <a:defRPr/>
            </a:pPr>
            <a:r>
              <a:rPr lang="en-US" dirty="0"/>
              <a:t>Human-caused warming over last 30 years has </a:t>
            </a:r>
            <a:r>
              <a:rPr lang="en-US" b="1" dirty="0">
                <a:solidFill>
                  <a:srgbClr val="FF0000"/>
                </a:solidFill>
              </a:rPr>
              <a:t>likely  </a:t>
            </a:r>
            <a:r>
              <a:rPr lang="en-US" dirty="0"/>
              <a:t>had a visible influence on many physical and biological systems </a:t>
            </a:r>
          </a:p>
          <a:p>
            <a:pPr marL="342900" lvl="1" indent="-342900">
              <a:buClr>
                <a:schemeClr val="bg2"/>
              </a:buClr>
              <a:buFont typeface="Arial" pitchFamily="34" charset="0"/>
              <a:buChar char="•"/>
              <a:defRPr/>
            </a:pPr>
            <a:r>
              <a:rPr lang="en-US" dirty="0"/>
              <a:t>Continued GHG emissions at or above current rates would cause further warming and induce many changes in the global climate system during the 21</a:t>
            </a:r>
            <a:r>
              <a:rPr lang="en-US" baseline="30000" dirty="0"/>
              <a:t>st</a:t>
            </a:r>
            <a:r>
              <a:rPr lang="en-US" dirty="0"/>
              <a:t> century that would </a:t>
            </a:r>
            <a:r>
              <a:rPr lang="en-US" b="1" dirty="0">
                <a:solidFill>
                  <a:srgbClr val="FF0000"/>
                </a:solidFill>
              </a:rPr>
              <a:t>very likely </a:t>
            </a:r>
            <a:r>
              <a:rPr lang="en-US" dirty="0"/>
              <a:t>be larger than those observed during the 20</a:t>
            </a:r>
            <a:r>
              <a:rPr lang="en-US" baseline="30000" dirty="0"/>
              <a:t>th</a:t>
            </a:r>
            <a:r>
              <a:rPr lang="en-US" dirty="0"/>
              <a:t> century.”</a:t>
            </a:r>
          </a:p>
          <a:p>
            <a:pPr>
              <a:buClr>
                <a:schemeClr val="bg2"/>
              </a:buCl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83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Climate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1979" y="1828800"/>
            <a:ext cx="3760971" cy="4297363"/>
          </a:xfrm>
        </p:spPr>
        <p:txBody>
          <a:bodyPr/>
          <a:lstStyle/>
          <a:p>
            <a:r>
              <a:rPr lang="en-GB" dirty="0" smtClean="0"/>
              <a:t>These show that earth’s temperature has always fluctuated throughout time.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b="1" dirty="0" smtClean="0"/>
              <a:t>THE HOCKEY STICK CURVE</a:t>
            </a:r>
            <a:endParaRPr lang="en-GB" b="1" dirty="0"/>
          </a:p>
        </p:txBody>
      </p:sp>
      <p:pic>
        <p:nvPicPr>
          <p:cNvPr id="4" name="Picture 7" descr="figspm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90" y="1445528"/>
            <a:ext cx="3717561" cy="5427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otched Right Arrow 4"/>
          <p:cNvSpPr/>
          <p:nvPr/>
        </p:nvSpPr>
        <p:spPr>
          <a:xfrm flipH="1">
            <a:off x="4137285" y="5141627"/>
            <a:ext cx="1648918" cy="359764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Climate change</a:t>
            </a:r>
            <a:endParaRPr lang="en-GB" dirty="0"/>
          </a:p>
        </p:txBody>
      </p:sp>
      <p:pic>
        <p:nvPicPr>
          <p:cNvPr id="4" name="Picture 2" descr="V:\broadcastmet\climate\media\graphics\minmax_allnat_a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1566861"/>
            <a:ext cx="654685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9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Climate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http://www.youtube.com/watch?v=2Sgu2GOlLCw&amp;feature=related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69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Climate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3852497" cy="4297363"/>
          </a:xfrm>
        </p:spPr>
        <p:txBody>
          <a:bodyPr/>
          <a:lstStyle/>
          <a:p>
            <a:r>
              <a:rPr lang="en-GB" dirty="0" smtClean="0"/>
              <a:t>What do these graphs show?</a:t>
            </a:r>
          </a:p>
          <a:p>
            <a:endParaRPr lang="en-GB" dirty="0"/>
          </a:p>
          <a:p>
            <a:r>
              <a:rPr lang="en-GB" dirty="0" smtClean="0"/>
              <a:t>Why is this of significance?</a:t>
            </a:r>
            <a:endParaRPr lang="en-GB" dirty="0"/>
          </a:p>
        </p:txBody>
      </p:sp>
      <p:pic>
        <p:nvPicPr>
          <p:cNvPr id="4" name="Picture 7" descr="short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1960" y="1469800"/>
            <a:ext cx="4467069" cy="53732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43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5" descr="sp1_cgd_1i_new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828800"/>
            <a:ext cx="88042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should we care?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62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dis_lst_europe_2001-2003_lr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95600" y="5791200"/>
            <a:ext cx="35052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/>
              <a:t>2003 European Heat Wave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181600" y="2438400"/>
            <a:ext cx="25908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1600">
                <a:solidFill>
                  <a:schemeClr val="bg2"/>
                </a:solidFill>
              </a:rPr>
              <a:t>Germany: Lowest river levels this century</a:t>
            </a:r>
            <a:endParaRPr lang="en-US" sz="160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334000" y="3352800"/>
            <a:ext cx="24384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1600">
                <a:solidFill>
                  <a:schemeClr val="bg2"/>
                </a:solidFill>
              </a:rPr>
              <a:t>Switzerland: Melting glaciers, avalanches</a:t>
            </a:r>
            <a:endParaRPr lang="en-US" sz="160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971800" y="3048000"/>
            <a:ext cx="15240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1600">
                <a:solidFill>
                  <a:schemeClr val="bg2"/>
                </a:solidFill>
              </a:rPr>
              <a:t>France: &gt;14,000 deaths</a:t>
            </a:r>
            <a:endParaRPr lang="en-US" sz="160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990600" y="5105400"/>
            <a:ext cx="19812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1600">
                <a:solidFill>
                  <a:schemeClr val="bg2"/>
                </a:solidFill>
              </a:rPr>
              <a:t>Portugal: Forest fires</a:t>
            </a:r>
            <a:endParaRPr lang="en-US" sz="160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124200" y="990600"/>
            <a:ext cx="2057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1600" dirty="0">
                <a:solidFill>
                  <a:schemeClr val="bg2"/>
                </a:solidFill>
              </a:rPr>
              <a:t>U.K.: Train rails buckle</a:t>
            </a:r>
            <a:endParaRPr lang="en-US" sz="1600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83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194" grpId="0" animBg="1"/>
      <p:bldP spid="8195" grpId="0" animBg="1"/>
      <p:bldP spid="8196" grpId="0" animBg="1"/>
      <p:bldP spid="8197" grpId="0" animBg="1"/>
      <p:bldP spid="819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578</TotalTime>
  <Words>261</Words>
  <Application>Microsoft Office PowerPoint</Application>
  <PresentationFormat>On-screen Show (4:3)</PresentationFormat>
  <Paragraphs>39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Precedent</vt:lpstr>
      <vt:lpstr>Anthropogenic Climate change</vt:lpstr>
      <vt:lpstr>Scientists now believe…</vt:lpstr>
      <vt:lpstr>2007 consensus</vt:lpstr>
      <vt:lpstr>Climate change</vt:lpstr>
      <vt:lpstr>Climate change</vt:lpstr>
      <vt:lpstr>Climate Change</vt:lpstr>
      <vt:lpstr>Climate change</vt:lpstr>
      <vt:lpstr>Why should we care?</vt:lpstr>
      <vt:lpstr>PowerPoint Presentation</vt:lpstr>
      <vt:lpstr>PowerPoint Presentation</vt:lpstr>
      <vt:lpstr>Memory Time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HAZARD</dc:title>
  <dc:creator>Rachael Watson</dc:creator>
  <cp:lastModifiedBy>Watson - Rachael</cp:lastModifiedBy>
  <cp:revision>20</cp:revision>
  <dcterms:created xsi:type="dcterms:W3CDTF">2011-08-31T07:22:01Z</dcterms:created>
  <dcterms:modified xsi:type="dcterms:W3CDTF">2011-10-03T22:13:11Z</dcterms:modified>
</cp:coreProperties>
</file>