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13"/>
  </p:handoutMasterIdLst>
  <p:sldIdLst>
    <p:sldId id="260" r:id="rId2"/>
    <p:sldId id="256" r:id="rId3"/>
    <p:sldId id="268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D02BBD7-7886-4D41-AEC2-B7DFE8D5CF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09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128E0-140B-4E5B-B414-77910D88906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A4B0D-015E-482B-A0AD-3E26A720BB5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00458-40E4-478F-A245-BBFBC479C1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6A8D3-43B4-46A5-84E4-44D415AA4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98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21E02-8359-46A8-995A-4412BC69116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22C264-0148-497D-A45F-8289BA06457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4546D4-1C2F-4939-ABDC-A3E08297A60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DDB3D-C1E9-45C0-937A-1BFFBAEF94F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29CA2-7D9C-42AA-8913-492DC9818D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4F21B-DF2B-4379-A394-033B5BD0FB0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93588-452B-40F2-8D15-F834E10BAB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2DFF1-70FC-433D-AF82-F77D48D6261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F7C827-4607-4350-873C-8B9503E7E27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-map-as-history.com/demos/tome05/index.php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imperial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0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2400" y="381000"/>
            <a:ext cx="243840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sz="2000"/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india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029200"/>
            <a:ext cx="32766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7" descr="India_1947_India_Flag_3_and_half_an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04850"/>
            <a:ext cx="4800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5181600" y="762000"/>
            <a:ext cx="3505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After the second world war the UK was bankrupt and could not support countries in its empire.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Anti – colonial movements began and many countries pushed for independence.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Most countries became independent by 1970.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381000" y="3962400"/>
            <a:ext cx="822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India became independent from Britain on 15</a:t>
            </a:r>
            <a:r>
              <a:rPr lang="en-GB" baseline="30000"/>
              <a:t>th</a:t>
            </a:r>
            <a:r>
              <a:rPr lang="en-GB"/>
              <a:t> August 1947.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>
              <a:buFontTx/>
              <a:buNone/>
            </a:pPr>
            <a:r>
              <a:rPr lang="en-GB" sz="2800" smtClean="0"/>
              <a:t>	With reference to the British Empire, explain the concept of colonial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colonial rule?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Superpower Geographies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already know?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49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7175" y="315913"/>
            <a:ext cx="8301038" cy="2225675"/>
          </a:xfrm>
          <a:prstGeom prst="rect">
            <a:avLst/>
          </a:prstGeom>
          <a:solidFill>
            <a:srgbClr val="CCFFFF">
              <a:alpha val="3294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 u="sng">
                <a:latin typeface="Candara" pitchFamily="34" charset="0"/>
                <a:cs typeface="Arial" charset="0"/>
              </a:rPr>
              <a:t>Superpower Geographies</a:t>
            </a:r>
            <a:r>
              <a:rPr lang="en-GB" sz="2000" b="1">
                <a:latin typeface="Candara" pitchFamily="34" charset="0"/>
                <a:cs typeface="Arial" charset="0"/>
              </a:rPr>
              <a:t/>
            </a:r>
            <a:br>
              <a:rPr lang="en-GB" sz="2000" b="1">
                <a:latin typeface="Candara" pitchFamily="34" charset="0"/>
                <a:cs typeface="Arial" charset="0"/>
              </a:rPr>
            </a:br>
            <a:r>
              <a:rPr lang="en-GB" sz="2000" b="1">
                <a:latin typeface="Candara" pitchFamily="34" charset="0"/>
                <a:cs typeface="Arial" charset="0"/>
              </a:rPr>
              <a:t/>
            </a:r>
            <a:br>
              <a:rPr lang="en-GB" sz="2000" b="1">
                <a:latin typeface="Candara" pitchFamily="34" charset="0"/>
                <a:cs typeface="Arial" charset="0"/>
              </a:rPr>
            </a:br>
            <a:r>
              <a:rPr lang="en-GB" sz="2000" b="1">
                <a:latin typeface="Candara" pitchFamily="34" charset="0"/>
                <a:cs typeface="Arial" charset="0"/>
              </a:rPr>
              <a:t>1. Superpower Geographies</a:t>
            </a:r>
            <a:br>
              <a:rPr lang="en-GB" sz="2000" b="1">
                <a:latin typeface="Candara" pitchFamily="34" charset="0"/>
                <a:cs typeface="Arial" charset="0"/>
              </a:rPr>
            </a:br>
            <a:r>
              <a:rPr lang="en-GB" sz="2000" b="1">
                <a:latin typeface="Candara" pitchFamily="34" charset="0"/>
                <a:cs typeface="Arial" charset="0"/>
              </a:rPr>
              <a:t>    a) defining superpowers</a:t>
            </a:r>
            <a:r>
              <a:rPr lang="en-GB" sz="2000" b="1">
                <a:solidFill>
                  <a:srgbClr val="FF0000"/>
                </a:solidFill>
                <a:latin typeface="Candara" pitchFamily="34" charset="0"/>
                <a:cs typeface="Arial" charset="0"/>
              </a:rPr>
              <a:t/>
            </a:r>
            <a:br>
              <a:rPr lang="en-GB" sz="2000" b="1">
                <a:solidFill>
                  <a:srgbClr val="FF0000"/>
                </a:solidFill>
                <a:latin typeface="Candara" pitchFamily="34" charset="0"/>
                <a:cs typeface="Arial" charset="0"/>
              </a:rPr>
            </a:br>
            <a:r>
              <a:rPr lang="en-GB" sz="2000" b="1">
                <a:solidFill>
                  <a:srgbClr val="FF0000"/>
                </a:solidFill>
                <a:latin typeface="Candara" pitchFamily="34" charset="0"/>
                <a:cs typeface="Arial" charset="0"/>
              </a:rPr>
              <a:t>    </a:t>
            </a:r>
            <a:r>
              <a:rPr lang="en-GB" sz="2000" b="1">
                <a:latin typeface="Candara" pitchFamily="34" charset="0"/>
                <a:cs typeface="Arial" charset="0"/>
              </a:rPr>
              <a:t>b) influencing power</a:t>
            </a:r>
            <a:br>
              <a:rPr lang="en-GB" sz="2000" b="1">
                <a:latin typeface="Candara" pitchFamily="34" charset="0"/>
                <a:cs typeface="Arial" charset="0"/>
              </a:rPr>
            </a:br>
            <a:r>
              <a:rPr lang="en-GB" sz="2000" b="1">
                <a:latin typeface="Candara" pitchFamily="34" charset="0"/>
                <a:cs typeface="Arial" charset="0"/>
              </a:rPr>
              <a:t>    b) </a:t>
            </a:r>
            <a:r>
              <a:rPr lang="en-GB" sz="2000" b="1">
                <a:solidFill>
                  <a:schemeClr val="hlink"/>
                </a:solidFill>
                <a:latin typeface="Candara" pitchFamily="34" charset="0"/>
                <a:cs typeface="Arial" charset="0"/>
              </a:rPr>
              <a:t>changing patterns of power</a:t>
            </a:r>
            <a:br>
              <a:rPr lang="en-GB" sz="2000" b="1">
                <a:solidFill>
                  <a:schemeClr val="hlink"/>
                </a:solidFill>
                <a:latin typeface="Candara" pitchFamily="34" charset="0"/>
                <a:cs typeface="Arial" charset="0"/>
              </a:rPr>
            </a:br>
            <a:r>
              <a:rPr lang="en-GB" sz="2000" b="1">
                <a:latin typeface="Candara" pitchFamily="34" charset="0"/>
                <a:cs typeface="Arial" charset="0"/>
              </a:rPr>
              <a:t>    c) theories explaining the growth of superpowers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93688" y="2860675"/>
            <a:ext cx="8301037" cy="1778000"/>
          </a:xfrm>
          <a:prstGeom prst="rect">
            <a:avLst/>
          </a:prstGeom>
          <a:solidFill>
            <a:srgbClr val="CCFFFF">
              <a:alpha val="32941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1">
                <a:latin typeface="Candara" pitchFamily="34" charset="0"/>
                <a:cs typeface="Arial" charset="0"/>
              </a:rPr>
              <a:t>    </a:t>
            </a:r>
            <a:r>
              <a:rPr lang="en-GB" sz="2000" b="1" u="sng">
                <a:latin typeface="Candara" pitchFamily="34" charset="0"/>
                <a:cs typeface="Arial" charset="0"/>
              </a:rPr>
              <a:t>Learning Objectives: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andara" pitchFamily="34" charset="0"/>
                <a:cs typeface="Arial" charset="0"/>
              </a:rPr>
              <a:t>To know the difference between British imperialism and colonisation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andara" pitchFamily="34" charset="0"/>
                <a:cs typeface="Arial" charset="0"/>
              </a:rPr>
              <a:t>To explain the concept of colonial rule using a specific example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2000" b="1">
                <a:latin typeface="Candara" pitchFamily="34" charset="0"/>
                <a:cs typeface="Arial" charset="0"/>
              </a:rPr>
              <a:t>Know basic reasons for the collapse of the British Empire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930900" y="6583363"/>
            <a:ext cx="3213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cs typeface="Arial" charset="0"/>
              </a:rPr>
              <a:t>© Geography Department, London Academy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/>
          <a:lstStyle/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Imperialism</a:t>
            </a:r>
            <a:r>
              <a:rPr lang="en-GB" sz="2400" smtClean="0"/>
              <a:t> – a relationship of </a:t>
            </a:r>
            <a:r>
              <a:rPr lang="en-GB" sz="2400" u="sng" smtClean="0">
                <a:solidFill>
                  <a:schemeClr val="folHlink"/>
                </a:solidFill>
              </a:rPr>
              <a:t>political</a:t>
            </a:r>
            <a:r>
              <a:rPr lang="en-GB" sz="2400" smtClean="0"/>
              <a:t>, economic or cultural control between geographical areas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Colonialism</a:t>
            </a:r>
            <a:r>
              <a:rPr lang="en-GB" sz="2400" smtClean="0"/>
              <a:t> – the political rule of a nation by another</a:t>
            </a:r>
          </a:p>
          <a:p>
            <a:pPr eaLnBrk="1" hangingPunct="1"/>
            <a:endParaRPr lang="en-GB" sz="2400" smtClean="0"/>
          </a:p>
          <a:p>
            <a:pPr eaLnBrk="1" hangingPunct="1"/>
            <a:r>
              <a:rPr lang="en-GB" sz="2400" smtClean="0">
                <a:solidFill>
                  <a:schemeClr val="hlink"/>
                </a:solidFill>
              </a:rPr>
              <a:t>Colonization</a:t>
            </a:r>
            <a:r>
              <a:rPr lang="en-GB" sz="2400" smtClean="0"/>
              <a:t> – the physical settling of people from a colonial power within their colony.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895600" y="3879850"/>
            <a:ext cx="6858000" cy="284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u="sng"/>
              <a:t>Which of these represents imperialism, colonialism or colonisation?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/>
            </a:r>
            <a:br>
              <a:rPr lang="en-GB"/>
            </a:br>
            <a:r>
              <a:rPr lang="en-GB"/>
              <a:t>The political control of Burma by Britain.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The introduction of Christianity in countries.</a:t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English people moving to live and work in India.</a:t>
            </a:r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H="1">
            <a:off x="2133600" y="838200"/>
            <a:ext cx="3352800" cy="91440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685800"/>
            <a:ext cx="9144000" cy="1328738"/>
          </a:xfrm>
          <a:prstGeom prst="rect">
            <a:avLst/>
          </a:prstGeom>
          <a:solidFill>
            <a:srgbClr val="FFFF99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TASK: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>1) Give your map the title </a:t>
            </a:r>
            <a:r>
              <a:rPr lang="en-GB" u="sng"/>
              <a:t>“The British Empire in 1919”</a:t>
            </a:r>
            <a:r>
              <a:rPr lang="en-GB"/>
              <a:t/>
            </a:r>
            <a:br>
              <a:rPr lang="en-GB"/>
            </a:br>
            <a:r>
              <a:rPr lang="en-GB"/>
              <a:t/>
            </a:r>
            <a:br>
              <a:rPr lang="en-GB"/>
            </a:br>
            <a:r>
              <a:rPr lang="en-GB"/>
              <a:t>2) Using an atlas, shade the British colonies below onto your map. Use only one colour.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609600" y="2057400"/>
            <a:ext cx="251460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GUINEA (West Africa)</a:t>
            </a:r>
            <a:r>
              <a:rPr lang="en-GB"/>
              <a:t/>
            </a:r>
            <a:br>
              <a:rPr lang="en-GB"/>
            </a:br>
            <a:r>
              <a:rPr lang="en-GB"/>
              <a:t>CANADA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INDIA</a:t>
            </a:r>
            <a:br>
              <a:rPr lang="en-GB">
                <a:solidFill>
                  <a:schemeClr val="hlink"/>
                </a:solidFill>
              </a:rPr>
            </a:br>
            <a:r>
              <a:rPr lang="en-GB">
                <a:solidFill>
                  <a:srgbClr val="0033CC"/>
                </a:solidFill>
              </a:rPr>
              <a:t>MYANMAR (Burma)</a:t>
            </a:r>
            <a:br>
              <a:rPr lang="en-GB">
                <a:solidFill>
                  <a:srgbClr val="0033CC"/>
                </a:solidFill>
              </a:rPr>
            </a:br>
            <a:r>
              <a:rPr lang="en-GB"/>
              <a:t>PAPUA NEW GUINEA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AUSTRALIA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33CC"/>
                </a:solidFill>
              </a:rPr>
              <a:t>NEW ZEALAND</a:t>
            </a:r>
            <a:br>
              <a:rPr lang="en-GB">
                <a:solidFill>
                  <a:srgbClr val="0033CC"/>
                </a:solidFill>
              </a:rPr>
            </a:br>
            <a:r>
              <a:rPr lang="en-GB"/>
              <a:t>EGYPT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SUDAN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33CC"/>
                </a:solidFill>
              </a:rPr>
              <a:t>KENYA</a:t>
            </a:r>
            <a:br>
              <a:rPr lang="en-GB">
                <a:solidFill>
                  <a:srgbClr val="0033CC"/>
                </a:solidFill>
              </a:rPr>
            </a:br>
            <a:r>
              <a:rPr lang="en-GB"/>
              <a:t>SOUTH AFRICA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3124200" y="2743200"/>
            <a:ext cx="2514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hlink"/>
                </a:solidFill>
              </a:rPr>
              <a:t>GUYANA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33CC"/>
                </a:solidFill>
              </a:rPr>
              <a:t>MALAYSIA</a:t>
            </a:r>
            <a:br>
              <a:rPr lang="en-GB">
                <a:solidFill>
                  <a:srgbClr val="0033CC"/>
                </a:solidFill>
              </a:rPr>
            </a:br>
            <a:r>
              <a:rPr lang="en-GB"/>
              <a:t>YEMEN</a:t>
            </a:r>
            <a:br>
              <a:rPr lang="en-GB"/>
            </a:br>
            <a:r>
              <a:rPr lang="en-GB">
                <a:solidFill>
                  <a:schemeClr val="hlink"/>
                </a:solidFill>
              </a:rPr>
              <a:t>OMAN</a:t>
            </a:r>
            <a:r>
              <a:rPr lang="en-GB"/>
              <a:t/>
            </a:r>
            <a:br>
              <a:rPr lang="en-GB"/>
            </a:br>
            <a:r>
              <a:rPr lang="en-GB">
                <a:solidFill>
                  <a:srgbClr val="0033CC"/>
                </a:solidFill>
              </a:rPr>
              <a:t>FALKLAND ISLANDS</a:t>
            </a:r>
            <a:r>
              <a:rPr lang="en-GB"/>
              <a:t/>
            </a:r>
            <a:br>
              <a:rPr lang="en-GB"/>
            </a:br>
            <a:r>
              <a:rPr lang="en-GB"/>
              <a:t>NIGERIA</a:t>
            </a:r>
            <a:br>
              <a:rPr lang="en-GB"/>
            </a:br>
            <a:endParaRPr lang="en-GB">
              <a:solidFill>
                <a:schemeClr val="hlink"/>
              </a:solidFill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638800" y="3048000"/>
            <a:ext cx="3505200" cy="2657475"/>
          </a:xfrm>
          <a:prstGeom prst="rect">
            <a:avLst/>
          </a:prstGeom>
          <a:solidFill>
            <a:srgbClr val="CCFFCC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400" u="sng">
                <a:latin typeface="Georgia" pitchFamily="18" charset="0"/>
              </a:rPr>
              <a:t>Think</a:t>
            </a:r>
            <a:r>
              <a:rPr lang="en-GB" sz="2400">
                <a:latin typeface="Georgia" pitchFamily="18" charset="0"/>
              </a:rPr>
              <a:t>!</a:t>
            </a:r>
            <a:br>
              <a:rPr lang="en-GB" sz="2400">
                <a:latin typeface="Georgia" pitchFamily="18" charset="0"/>
              </a:rPr>
            </a:br>
            <a:r>
              <a:rPr lang="en-GB" sz="2400">
                <a:latin typeface="Georgia" pitchFamily="18" charset="0"/>
              </a:rPr>
              <a:t/>
            </a:r>
            <a:br>
              <a:rPr lang="en-GB" sz="2400">
                <a:latin typeface="Georgia" pitchFamily="18" charset="0"/>
              </a:rPr>
            </a:br>
            <a:r>
              <a:rPr lang="en-GB" sz="2400">
                <a:latin typeface="Georgia" pitchFamily="18" charset="0"/>
              </a:rPr>
              <a:t>What do you notice about these countries? Why do you think these countries were colonised?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1192213"/>
          </a:xfrm>
          <a:prstGeom prst="rect">
            <a:avLst/>
          </a:prstGeom>
          <a:solidFill>
            <a:srgbClr val="FFFF99">
              <a:alpha val="7097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TASK: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/>
              <a:t>Add these major trade routes to your map.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/>
              <a:t>Include a key showing  i) British colonies  ii) trade routes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304800" y="304800"/>
            <a:ext cx="87185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/>
              <a:t>The British Empire was founded on exploration and sea power. The Royal Navy</a:t>
            </a:r>
            <a:br>
              <a:rPr lang="en-GB"/>
            </a:br>
            <a:r>
              <a:rPr lang="en-GB"/>
              <a:t>dominated the seas from around 1700 – 1930. The Navy provided a link between </a:t>
            </a:r>
            <a:br>
              <a:rPr lang="en-GB"/>
            </a:br>
            <a:r>
              <a:rPr lang="en-GB"/>
              <a:t>the home country and overseas colonies. The Navy was also a symbol of </a:t>
            </a:r>
            <a:r>
              <a:rPr lang="en-GB" b="1">
                <a:solidFill>
                  <a:schemeClr val="hlink"/>
                </a:solidFill>
              </a:rPr>
              <a:t>MILITARY</a:t>
            </a:r>
            <a:br>
              <a:rPr lang="en-GB" b="1">
                <a:solidFill>
                  <a:schemeClr val="hlink"/>
                </a:solidFill>
              </a:rPr>
            </a:br>
            <a:r>
              <a:rPr lang="en-GB" b="1">
                <a:solidFill>
                  <a:schemeClr val="hlink"/>
                </a:solidFill>
              </a:rPr>
              <a:t>POWER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04800" y="2971800"/>
            <a:ext cx="7620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UK &gt; Guinea</a:t>
            </a:r>
            <a:br>
              <a:rPr lang="en-GB"/>
            </a:br>
            <a:r>
              <a:rPr lang="en-GB"/>
              <a:t>Guinea &gt; South Africa</a:t>
            </a:r>
            <a:br>
              <a:rPr lang="en-GB"/>
            </a:br>
            <a:r>
              <a:rPr lang="en-GB"/>
              <a:t>South Africa &gt; Kenya</a:t>
            </a:r>
            <a:br>
              <a:rPr lang="en-GB"/>
            </a:br>
            <a:r>
              <a:rPr lang="en-GB"/>
              <a:t>Kenya &gt; India</a:t>
            </a:r>
            <a:br>
              <a:rPr lang="en-GB"/>
            </a:br>
            <a:r>
              <a:rPr lang="en-GB"/>
              <a:t>India &gt; Malaysia</a:t>
            </a:r>
            <a:br>
              <a:rPr lang="en-GB"/>
            </a:br>
            <a:r>
              <a:rPr lang="en-GB"/>
              <a:t>UK &gt; Falkland Islands</a:t>
            </a:r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505200" y="3657600"/>
            <a:ext cx="5181600" cy="2025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Question:</a:t>
            </a:r>
            <a:br>
              <a:rPr lang="en-GB"/>
            </a:br>
            <a:r>
              <a:rPr lang="en-GB"/>
              <a:t>Using the knowledge you have so far, give a simple answer to this question.</a:t>
            </a:r>
          </a:p>
          <a:p>
            <a:pPr eaLnBrk="1" hangingPunct="1">
              <a:spcBef>
                <a:spcPct val="50000"/>
              </a:spcBef>
            </a:pPr>
            <a:r>
              <a:rPr lang="en-GB"/>
              <a:t/>
            </a:r>
            <a:br>
              <a:rPr lang="en-GB"/>
            </a:br>
            <a:r>
              <a:rPr lang="en-GB"/>
              <a:t>What was the British Empire?</a:t>
            </a:r>
          </a:p>
          <a:p>
            <a:pPr eaLnBrk="1" hangingPunct="1">
              <a:spcBef>
                <a:spcPct val="50000"/>
              </a:spcBef>
            </a:pPr>
            <a:endParaRPr lang="en-GB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667000" y="5638800"/>
            <a:ext cx="5867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hlinkClick r:id="rId2"/>
              </a:rPr>
              <a:t>Click Here for Explanation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tiger_sk0TezVTA06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49879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152400" y="381000"/>
            <a:ext cx="373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What does this image represent?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3733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u="sng"/>
              <a:t>Colonial India</a:t>
            </a:r>
            <a:br>
              <a:rPr lang="en-GB" u="sng"/>
            </a:br>
            <a:r>
              <a:rPr lang="en-GB" u="sng"/>
              <a:t/>
            </a:r>
            <a:br>
              <a:rPr lang="en-GB" u="sng"/>
            </a:br>
            <a:r>
              <a:rPr lang="en-GB"/>
              <a:t>What were the benefits of the UK having a colony in India?</a:t>
            </a:r>
            <a:endParaRPr lang="en-GB" u="sng"/>
          </a:p>
        </p:txBody>
      </p:sp>
      <p:sp>
        <p:nvSpPr>
          <p:cNvPr id="9223" name="Text Box 10"/>
          <p:cNvSpPr txBox="1">
            <a:spLocks noChangeArrowheads="1"/>
          </p:cNvSpPr>
          <p:nvPr/>
        </p:nvSpPr>
        <p:spPr bwMode="auto">
          <a:xfrm>
            <a:off x="6716517" y="287968"/>
            <a:ext cx="22098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COLONISATION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Indian%20pal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28600"/>
            <a:ext cx="4529138" cy="339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60325" y="620713"/>
            <a:ext cx="4362450" cy="311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dirty="0"/>
              <a:t>The current presidential palace in Delhi</a:t>
            </a:r>
            <a:br>
              <a:rPr lang="en-GB" dirty="0"/>
            </a:br>
            <a:r>
              <a:rPr lang="en-GB" dirty="0"/>
              <a:t>was built by the British as a symbol of </a:t>
            </a:r>
            <a:br>
              <a:rPr lang="en-GB" dirty="0"/>
            </a:br>
            <a:r>
              <a:rPr lang="en-GB" dirty="0">
                <a:solidFill>
                  <a:schemeClr val="hlink"/>
                </a:solidFill>
              </a:rPr>
              <a:t>political power</a:t>
            </a:r>
            <a:r>
              <a:rPr lang="en-GB" dirty="0"/>
              <a:t>. The navy surrounded the </a:t>
            </a:r>
            <a:br>
              <a:rPr lang="en-GB" dirty="0"/>
            </a:br>
            <a:r>
              <a:rPr lang="en-GB" dirty="0"/>
              <a:t>ports of India as a symbol of </a:t>
            </a:r>
            <a:r>
              <a:rPr lang="en-GB" dirty="0">
                <a:solidFill>
                  <a:schemeClr val="hlink"/>
                </a:solidFill>
              </a:rPr>
              <a:t>military</a:t>
            </a:r>
            <a:br>
              <a:rPr lang="en-GB" dirty="0">
                <a:solidFill>
                  <a:schemeClr val="hlink"/>
                </a:solidFill>
              </a:rPr>
            </a:br>
            <a:r>
              <a:rPr lang="en-GB" dirty="0">
                <a:solidFill>
                  <a:schemeClr val="hlink"/>
                </a:solidFill>
              </a:rPr>
              <a:t>power.</a:t>
            </a:r>
            <a:br>
              <a:rPr lang="en-GB" dirty="0">
                <a:solidFill>
                  <a:schemeClr val="hlink"/>
                </a:solidFill>
              </a:rPr>
            </a:br>
            <a:endParaRPr lang="en-GB" dirty="0">
              <a:solidFill>
                <a:schemeClr val="hlink"/>
              </a:solidFill>
            </a:endParaRPr>
          </a:p>
          <a:p>
            <a:pPr eaLnBrk="1" hangingPunct="1"/>
            <a:r>
              <a:rPr lang="en-GB" dirty="0"/>
              <a:t>In order to maximise exploitation the </a:t>
            </a:r>
            <a:br>
              <a:rPr lang="en-GB" dirty="0"/>
            </a:br>
            <a:r>
              <a:rPr lang="en-GB" dirty="0"/>
              <a:t>British ‘modernised’ India building an </a:t>
            </a:r>
            <a:br>
              <a:rPr lang="en-GB" dirty="0"/>
            </a:br>
            <a:r>
              <a:rPr lang="en-GB" dirty="0"/>
              <a:t>extensive rail network.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The British also introduced:</a:t>
            </a:r>
          </a:p>
        </p:txBody>
      </p:sp>
      <p:pic>
        <p:nvPicPr>
          <p:cNvPr id="32776" name="Picture 8" descr="cnYuvrajSingh_narrowweb__300x431,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18907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Picture 12" descr="103587544_fe067b19e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102100"/>
            <a:ext cx="22098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2" name="Picture 14" descr="Eng_Only_Please_01_L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14800"/>
            <a:ext cx="2514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6629400" y="4191000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858000" y="4419600"/>
            <a:ext cx="1981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What power was being exerted by introducing these British traditions?</a:t>
            </a:r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6934200" y="914400"/>
            <a:ext cx="22098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IMPERIALISM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791200" y="3886200"/>
            <a:ext cx="3352800" cy="3762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/>
              <a:t>CULTURAL IMPERIALISM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4" grpId="0"/>
      <p:bldP spid="32785" grpId="0" animBg="1"/>
      <p:bldP spid="32786" grpId="0" animBg="1"/>
      <p:bldP spid="3278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1745</TotalTime>
  <Words>232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Candara</vt:lpstr>
      <vt:lpstr>Georgia</vt:lpstr>
      <vt:lpstr>Clarity</vt:lpstr>
      <vt:lpstr>PowerPoint Presentation</vt:lpstr>
      <vt:lpstr>What is colonial rule?</vt:lpstr>
      <vt:lpstr>What do you already know?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</vt:lpstr>
    </vt:vector>
  </TitlesOfParts>
  <Company>Indezine.com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Garnet</dc:creator>
  <cp:lastModifiedBy>Watson - Rachael</cp:lastModifiedBy>
  <cp:revision>43</cp:revision>
  <dcterms:created xsi:type="dcterms:W3CDTF">2006-02-15T05:17:19Z</dcterms:created>
  <dcterms:modified xsi:type="dcterms:W3CDTF">2013-02-27T19:18:19Z</dcterms:modified>
</cp:coreProperties>
</file>