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58" r:id="rId5"/>
    <p:sldId id="2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33"/>
    <a:srgbClr val="FFCC66"/>
    <a:srgbClr val="C9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20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4E23029-FB23-42EA-904E-E69CA2937449}" type="datetimeFigureOut">
              <a:rPr lang="en-GB"/>
              <a:pPr>
                <a:defRPr/>
              </a:pPr>
              <a:t>10/10/2011</a:t>
            </a:fld>
            <a:endParaRPr lang="en-GB"/>
          </a:p>
        </p:txBody>
      </p:sp>
      <p:sp>
        <p:nvSpPr>
          <p:cNvPr id="20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C3113B8B-6FD1-4FA0-BA03-4CEC1D0D2B53}" type="slidenum">
              <a:rPr lang="en-GB"/>
              <a:pPr>
                <a:defRPr/>
              </a:pPr>
              <a:t>‹#›</a:t>
            </a:fld>
            <a:endParaRPr lang="en-GB"/>
          </a:p>
        </p:txBody>
      </p:sp>
    </p:spTree>
    <p:extLst>
      <p:ext uri="{BB962C8B-B14F-4D97-AF65-F5344CB8AC3E}">
        <p14:creationId xmlns:p14="http://schemas.microsoft.com/office/powerpoint/2010/main" val="3510802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05268350-8C5E-4918-9E0F-48ABD84319A9}" type="datetimeFigureOut">
              <a:rPr lang="en-GB"/>
              <a:pPr>
                <a:defRPr/>
              </a:pPr>
              <a:t>10/10/2011</a:t>
            </a:fld>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86B00A1-4D11-4044-9848-068E202324CB}" type="slidenum">
              <a:rPr lang="en-GB"/>
              <a:pPr>
                <a:defRPr/>
              </a:pPr>
              <a:t>‹#›</a:t>
            </a:fld>
            <a:endParaRPr lang="en-GB"/>
          </a:p>
        </p:txBody>
      </p:sp>
    </p:spTree>
    <p:extLst>
      <p:ext uri="{BB962C8B-B14F-4D97-AF65-F5344CB8AC3E}">
        <p14:creationId xmlns:p14="http://schemas.microsoft.com/office/powerpoint/2010/main" val="5187619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18319BD-F03E-4AE7-A775-C86D8FDDA029}" type="datetimeFigureOut">
              <a:rPr lang="en-GB"/>
              <a:pPr>
                <a:defRPr/>
              </a:pPr>
              <a:t>10/10/2011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5A0A8C8-6158-419A-B5B8-9B900F0462C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27E851C-8823-492B-8AF8-0CD0CB29C408}" type="datetimeFigureOut">
              <a:rPr lang="en-GB"/>
              <a:pPr>
                <a:defRPr/>
              </a:pPr>
              <a:t>10/10/2011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4AF0D99-B000-40C2-AE59-FBAF911B861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5A17EA1-154B-4C6C-BFEB-3F75C29F6341}" type="datetimeFigureOut">
              <a:rPr lang="en-GB"/>
              <a:pPr>
                <a:defRPr/>
              </a:pPr>
              <a:t>10/10/2011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59E625-4762-4AF5-9F07-A59CC2102C2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E043BEB-D7CC-478F-A9F4-8BF9594E26B8}" type="datetimeFigureOut">
              <a:rPr lang="en-GB"/>
              <a:pPr>
                <a:defRPr/>
              </a:pPr>
              <a:t>10/10/2011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E5527D4-300E-497C-94E5-82B6D7A5064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1712EB-BD34-45E4-A555-A981FEAEAAE0}" type="datetimeFigureOut">
              <a:rPr lang="en-GB"/>
              <a:pPr>
                <a:defRPr/>
              </a:pPr>
              <a:t>10/10/2011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BDE0253-15A2-4EC1-BA67-46160191592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10C17C1-3FA4-4174-8461-B836F9780C56}" type="datetimeFigureOut">
              <a:rPr lang="en-GB"/>
              <a:pPr>
                <a:defRPr/>
              </a:pPr>
              <a:t>10/10/2011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17392E-3DBA-4C70-8C28-0F1C7691677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442952A-87AA-4C7F-A76A-A79D02F7C8C1}" type="datetimeFigureOut">
              <a:rPr lang="en-GB"/>
              <a:pPr>
                <a:defRPr/>
              </a:pPr>
              <a:t>10/10/2011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4A82371-89F9-4EB2-829A-7CC5824A3AE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A62F246-8342-414D-BFE5-6C58F3A46386}" type="datetimeFigureOut">
              <a:rPr lang="en-GB"/>
              <a:pPr>
                <a:defRPr/>
              </a:pPr>
              <a:t>10/10/2011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6BDD345-CD5B-4872-A1D1-BF2DF8D12DE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A376F1-CAB1-4565-85C8-7727DA828348}" type="datetimeFigureOut">
              <a:rPr lang="en-GB"/>
              <a:pPr>
                <a:defRPr/>
              </a:pPr>
              <a:t>10/10/2011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37F78FA-6A4B-4937-92EE-8FD53420D48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96DCE2-C33C-4399-90F9-1C3D5036E761}" type="datetimeFigureOut">
              <a:rPr lang="en-GB"/>
              <a:pPr>
                <a:defRPr/>
              </a:pPr>
              <a:t>10/10/2011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11B6C6E-223C-490F-B51E-16C1CD86BE9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C0334E-D230-4314-910F-9B48CAE9411C}" type="datetimeFigureOut">
              <a:rPr lang="en-GB"/>
              <a:pPr>
                <a:defRPr/>
              </a:pPr>
              <a:t>10/10/2011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D5F9C5C-FA9E-4DD5-BB4C-C1AA39C4214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A669BD1-8D2C-4E3D-AB4C-F01AAF8BC67E}" type="datetimeFigureOut">
              <a:rPr lang="en-GB"/>
              <a:pPr>
                <a:defRPr/>
              </a:pPr>
              <a:t>10/10/2011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A3846D3-F5FE-40F9-A0C9-E1A03346098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476250"/>
            <a:ext cx="7772400" cy="1470025"/>
          </a:xfrm>
        </p:spPr>
        <p:txBody>
          <a:bodyPr/>
          <a:lstStyle/>
          <a:p>
            <a:pPr eaLnBrk="1" hangingPunct="1"/>
            <a:r>
              <a:rPr lang="en-GB" smtClean="0">
                <a:latin typeface="Berlin Sans FB" pitchFamily="34" charset="0"/>
              </a:rPr>
              <a:t>Impacts of Climate Change on…</a:t>
            </a:r>
          </a:p>
        </p:txBody>
      </p:sp>
      <p:sp>
        <p:nvSpPr>
          <p:cNvPr id="3" name="Subtitle 2"/>
          <p:cNvSpPr>
            <a:spLocks noGrp="1"/>
          </p:cNvSpPr>
          <p:nvPr>
            <p:ph type="subTitle" idx="1"/>
          </p:nvPr>
        </p:nvSpPr>
        <p:spPr>
          <a:xfrm>
            <a:off x="0" y="5105400"/>
            <a:ext cx="4067175" cy="1752600"/>
          </a:xfrm>
        </p:spPr>
        <p:txBody>
          <a:bodyPr rtlCol="0">
            <a:normAutofit/>
          </a:bodyPr>
          <a:lstStyle/>
          <a:p>
            <a:pPr algn="l" eaLnBrk="1" fontAlgn="auto" hangingPunct="1">
              <a:spcAft>
                <a:spcPts val="0"/>
              </a:spcAft>
              <a:buFont typeface="Arial" pitchFamily="34" charset="0"/>
              <a:buNone/>
              <a:defRPr/>
            </a:pPr>
            <a:r>
              <a:rPr lang="en-GB" sz="2800" dirty="0" smtClean="0">
                <a:solidFill>
                  <a:schemeClr val="accent6">
                    <a:lumMod val="40000"/>
                    <a:lumOff val="60000"/>
                  </a:schemeClr>
                </a:solidFill>
                <a:latin typeface="Berlin Sans FB" pitchFamily="34" charset="0"/>
              </a:rPr>
              <a:t>By</a:t>
            </a:r>
          </a:p>
          <a:p>
            <a:pPr algn="l" eaLnBrk="1" fontAlgn="auto" hangingPunct="1">
              <a:spcAft>
                <a:spcPts val="0"/>
              </a:spcAft>
              <a:buFont typeface="Arial" pitchFamily="34" charset="0"/>
              <a:buNone/>
              <a:defRPr/>
            </a:pPr>
            <a:r>
              <a:rPr lang="en-GB" sz="2800" dirty="0" smtClean="0">
                <a:solidFill>
                  <a:schemeClr val="accent6">
                    <a:lumMod val="40000"/>
                    <a:lumOff val="60000"/>
                  </a:schemeClr>
                </a:solidFill>
                <a:latin typeface="Berlin Sans FB" pitchFamily="34" charset="0"/>
              </a:rPr>
              <a:t>Lauren Pavey</a:t>
            </a:r>
          </a:p>
          <a:p>
            <a:pPr algn="l" eaLnBrk="1" fontAlgn="auto" hangingPunct="1">
              <a:spcAft>
                <a:spcPts val="0"/>
              </a:spcAft>
              <a:buFont typeface="Arial" pitchFamily="34" charset="0"/>
              <a:buNone/>
              <a:defRPr/>
            </a:pPr>
            <a:r>
              <a:rPr lang="en-GB" sz="2800" dirty="0" smtClean="0">
                <a:solidFill>
                  <a:schemeClr val="accent6">
                    <a:lumMod val="40000"/>
                    <a:lumOff val="60000"/>
                  </a:schemeClr>
                </a:solidFill>
                <a:latin typeface="Berlin Sans FB" pitchFamily="34" charset="0"/>
              </a:rPr>
              <a:t>Caitlin Berry - Allwood</a:t>
            </a:r>
            <a:endParaRPr lang="en-GB" sz="2800" dirty="0">
              <a:solidFill>
                <a:schemeClr val="accent6">
                  <a:lumMod val="40000"/>
                  <a:lumOff val="60000"/>
                </a:schemeClr>
              </a:solidFill>
              <a:latin typeface="Berlin Sans FB" pitchFamily="34" charset="0"/>
            </a:endParaRPr>
          </a:p>
        </p:txBody>
      </p:sp>
      <p:sp>
        <p:nvSpPr>
          <p:cNvPr id="5" name="Rectangle 4"/>
          <p:cNvSpPr/>
          <p:nvPr/>
        </p:nvSpPr>
        <p:spPr>
          <a:xfrm>
            <a:off x="3059832" y="2790180"/>
            <a:ext cx="3096344" cy="1107996"/>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6600" b="1" dirty="0">
                <a:ln w="11430">
                  <a:solidFill>
                    <a:schemeClr val="accent6">
                      <a:lumMod val="60000"/>
                      <a:lumOff val="40000"/>
                    </a:schemeClr>
                  </a:solidFill>
                </a:ln>
                <a:solidFill>
                  <a:schemeClr val="accent6">
                    <a:lumMod val="75000"/>
                  </a:schemeClr>
                </a:solidFill>
                <a:effectLst>
                  <a:glow rad="101600">
                    <a:schemeClr val="accent6">
                      <a:satMod val="175000"/>
                      <a:alpha val="40000"/>
                    </a:schemeClr>
                  </a:glow>
                  <a:outerShdw blurRad="80000" dist="40000" dir="5040000" algn="tl">
                    <a:srgbClr val="000000">
                      <a:alpha val="30000"/>
                    </a:srgbClr>
                  </a:outerShdw>
                </a:effectLst>
                <a:latin typeface="Berlin Sans FB Demi" pitchFamily="34" charset="0"/>
              </a:rPr>
              <a:t>Africa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smtClean="0"/>
              <a:t>Environmental Impacts</a:t>
            </a:r>
          </a:p>
        </p:txBody>
      </p:sp>
      <p:sp>
        <p:nvSpPr>
          <p:cNvPr id="19458" name="Content Placeholder 2"/>
          <p:cNvSpPr>
            <a:spLocks noGrp="1"/>
          </p:cNvSpPr>
          <p:nvPr>
            <p:ph idx="1"/>
          </p:nvPr>
        </p:nvSpPr>
        <p:spPr>
          <a:xfrm>
            <a:off x="467544" y="1268760"/>
            <a:ext cx="8229600" cy="4525963"/>
          </a:xfrm>
        </p:spPr>
        <p:txBody>
          <a:bodyPr/>
          <a:lstStyle/>
          <a:p>
            <a:pPr eaLnBrk="1" hangingPunct="1"/>
            <a:r>
              <a:rPr lang="en-US" sz="1800" dirty="0" smtClean="0"/>
              <a:t>Arid or semi-arid areas in most of Africa are becoming drier, resulting in desertification.</a:t>
            </a:r>
          </a:p>
          <a:p>
            <a:pPr eaLnBrk="1" hangingPunct="1"/>
            <a:r>
              <a:rPr lang="en-US" sz="1800" dirty="0" smtClean="0"/>
              <a:t>Equatorial Africa and some parts of southern Africa are going to be flooded by the rise in sea level. </a:t>
            </a:r>
            <a:endParaRPr lang="en-US" sz="1800" dirty="0"/>
          </a:p>
          <a:p>
            <a:pPr eaLnBrk="1" hangingPunct="1"/>
            <a:r>
              <a:rPr lang="en-US" sz="1800" dirty="0" smtClean="0"/>
              <a:t>Rise in sea levels will flood the fresh water lakes etc. where people get their drinking water from.</a:t>
            </a:r>
          </a:p>
          <a:p>
            <a:pPr eaLnBrk="1" hangingPunct="1"/>
            <a:r>
              <a:rPr lang="en-US" sz="1800" dirty="0" smtClean="0"/>
              <a:t>On average, the continent is 0.5°C warmer than it was 100 years ago, but in some areas temperatures have risen much higher, such as a part of Kenya, it has become 3.5°C hotter in the past 20 years.</a:t>
            </a:r>
          </a:p>
          <a:p>
            <a:pPr eaLnBrk="1" hangingPunct="1"/>
            <a:r>
              <a:rPr lang="en-US" sz="1800" dirty="0" smtClean="0"/>
              <a:t>Coral reefs in the Indian Ocean around Africa are being lost due to the rise of temperature in </a:t>
            </a:r>
            <a:r>
              <a:rPr lang="en-US" sz="1800" smtClean="0"/>
              <a:t>the oceans; </a:t>
            </a:r>
            <a:r>
              <a:rPr lang="en-US" sz="1800" dirty="0" smtClean="0"/>
              <a:t>this is affecting the marine wildlife.</a:t>
            </a:r>
          </a:p>
          <a:p>
            <a:pPr eaLnBrk="1" hangingPunct="1"/>
            <a:r>
              <a:rPr lang="en-US" sz="1800" dirty="0" smtClean="0"/>
              <a:t>Birds migrate between Africa and other continents; if the climate changes they would have to change their migration patterns.</a:t>
            </a:r>
          </a:p>
          <a:p>
            <a:pPr eaLnBrk="1" hangingPunct="1"/>
            <a:r>
              <a:rPr lang="en-US" sz="1800" dirty="0" smtClean="0"/>
              <a:t>Groups of large mammals, such as rhinos and elephants, migrate for dry and wet season grazing, which is very sensitive to climate change.</a:t>
            </a:r>
          </a:p>
          <a:p>
            <a:pPr eaLnBrk="1" hangingPunct="1"/>
            <a:r>
              <a:rPr lang="en-US" sz="1800" dirty="0" smtClean="0"/>
              <a:t>There are several unique native environments, to which the slightest change in climate could seriously threaten the plants life cycle.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GB" dirty="0" smtClean="0"/>
              <a:t>Economic Impacts</a:t>
            </a:r>
          </a:p>
        </p:txBody>
      </p:sp>
      <p:sp>
        <p:nvSpPr>
          <p:cNvPr id="21506" name="Content Placeholder 2"/>
          <p:cNvSpPr>
            <a:spLocks noGrp="1"/>
          </p:cNvSpPr>
          <p:nvPr>
            <p:ph idx="1"/>
          </p:nvPr>
        </p:nvSpPr>
        <p:spPr/>
        <p:txBody>
          <a:bodyPr/>
          <a:lstStyle/>
          <a:p>
            <a:pPr eaLnBrk="1" hangingPunct="1"/>
            <a:r>
              <a:rPr lang="en-GB" sz="1800" dirty="0" smtClean="0"/>
              <a:t>Reports show that $10bn (£5.2bn) and $40bn (£20.8bn) is needed annually to help the countries adapt for climate change.</a:t>
            </a:r>
          </a:p>
          <a:p>
            <a:pPr eaLnBrk="1" hangingPunct="1"/>
            <a:r>
              <a:rPr lang="en-GB" sz="1800" dirty="0" smtClean="0"/>
              <a:t>Industrialised countries have given only $43m - a tenth of the amount they have pledged - while rich country fossil fuel subsidies total $73bn a year.</a:t>
            </a:r>
          </a:p>
          <a:p>
            <a:pPr eaLnBrk="1" hangingPunct="1"/>
            <a:r>
              <a:rPr lang="en-US" sz="1800" dirty="0" smtClean="0"/>
              <a:t>Roughly 70% of Africa’s population make a livelihood by farming, so the environmental impacts would put the majority of the continent’s population into unemployment and an even bigger degree of starvation.</a:t>
            </a:r>
          </a:p>
          <a:p>
            <a:pPr eaLnBrk="1" hangingPunct="1"/>
            <a:r>
              <a:rPr lang="en-US" sz="1800" dirty="0" smtClean="0"/>
              <a:t>People who are already living in poverty will need more aid from abroad to help them to adapt to the change in climate.</a:t>
            </a:r>
          </a:p>
          <a:p>
            <a:pPr eaLnBrk="1" hangingPunct="1"/>
            <a:r>
              <a:rPr lang="en-US" sz="1800" dirty="0" smtClean="0"/>
              <a:t>The countries won’t be able to grow as many crops to export, meaning less of an income for the country.</a:t>
            </a:r>
          </a:p>
          <a:p>
            <a:pPr eaLnBrk="1" hangingPunct="1"/>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mtClean="0"/>
              <a:t>Social Impacts</a:t>
            </a:r>
          </a:p>
        </p:txBody>
      </p:sp>
      <p:sp>
        <p:nvSpPr>
          <p:cNvPr id="23554" name="Content Placeholder 2"/>
          <p:cNvSpPr>
            <a:spLocks noGrp="1"/>
          </p:cNvSpPr>
          <p:nvPr>
            <p:ph sz="half" idx="1"/>
          </p:nvPr>
        </p:nvSpPr>
        <p:spPr>
          <a:xfrm>
            <a:off x="457200" y="1600200"/>
            <a:ext cx="8229600" cy="4525963"/>
          </a:xfrm>
        </p:spPr>
        <p:txBody>
          <a:bodyPr/>
          <a:lstStyle/>
          <a:p>
            <a:pPr eaLnBrk="1" hangingPunct="1"/>
            <a:r>
              <a:rPr lang="en-GB" sz="1800" dirty="0" smtClean="0"/>
              <a:t>More water stress will probably cause more disagreements between countries over how to manage the water.</a:t>
            </a:r>
          </a:p>
          <a:p>
            <a:pPr eaLnBrk="1" hangingPunct="1"/>
            <a:r>
              <a:rPr lang="en-GB" sz="1800" dirty="0" smtClean="0"/>
              <a:t>Less food  would cause more rioting.</a:t>
            </a:r>
          </a:p>
          <a:p>
            <a:pPr eaLnBrk="1" hangingPunct="1"/>
            <a:r>
              <a:rPr lang="en-GB" sz="1800" dirty="0" smtClean="0"/>
              <a:t>There are nomadic societies which historically lived in semi-arid areas of Africa and migrated with the annual and seasonal rainfall variations. These societies are at risk due to the wetter areas and are already densely populated, the water in the drier areas is starting to drying out even more, soon there will be no water.</a:t>
            </a:r>
          </a:p>
          <a:p>
            <a:pPr eaLnBrk="1" hangingPunct="1"/>
            <a:r>
              <a:rPr lang="en-GB" sz="1800" dirty="0" smtClean="0"/>
              <a:t>This has resulted in widespread loss of human life and livestock, and substantial changes to the social system.</a:t>
            </a:r>
          </a:p>
          <a:p>
            <a:pPr eaLnBrk="1" hangingPunct="1"/>
            <a:r>
              <a:rPr lang="en-US" sz="1800" dirty="0" smtClean="0"/>
              <a:t>The average number of food emergencies in Africa per year almost tripled since the mid 1980’s.</a:t>
            </a:r>
          </a:p>
          <a:p>
            <a:pPr eaLnBrk="1" hangingPunct="1"/>
            <a:r>
              <a:rPr lang="en-US" sz="1800" dirty="0" smtClean="0"/>
              <a:t>A lot of people would be unemployed which causes lots of problems within society.</a:t>
            </a:r>
          </a:p>
          <a:p>
            <a:pPr eaLnBrk="1" hangingPunct="1"/>
            <a:r>
              <a:rPr lang="en-US" sz="1800" dirty="0" smtClean="0"/>
              <a:t>The relationships between </a:t>
            </a:r>
            <a:r>
              <a:rPr lang="en-GB" sz="1800" dirty="0" smtClean="0"/>
              <a:t>neighbouring</a:t>
            </a:r>
            <a:r>
              <a:rPr lang="en-US" sz="1800" dirty="0" smtClean="0"/>
              <a:t> countries will be more strained over the short supplies of food and water.</a:t>
            </a:r>
            <a:endParaRPr lang="en-GB"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GB" smtClean="0">
                <a:effectLst>
                  <a:outerShdw blurRad="38100" dist="38100" dir="2700000" algn="tl">
                    <a:srgbClr val="FFFFFF"/>
                  </a:outerShdw>
                </a:effectLst>
              </a:rPr>
              <a:t>Conclusion</a:t>
            </a:r>
          </a:p>
        </p:txBody>
      </p:sp>
      <p:sp>
        <p:nvSpPr>
          <p:cNvPr id="25603" name="Rectangle 3"/>
          <p:cNvSpPr>
            <a:spLocks noGrp="1"/>
          </p:cNvSpPr>
          <p:nvPr>
            <p:ph type="body" idx="1"/>
          </p:nvPr>
        </p:nvSpPr>
        <p:spPr/>
        <p:txBody>
          <a:bodyPr/>
          <a:lstStyle/>
          <a:p>
            <a:r>
              <a:rPr lang="en-GB" dirty="0" smtClean="0"/>
              <a:t>Although Africa’s greenhouse emissions are very low, it will suffer a lot because of the affect the MEDC’s high emissions are having on the </a:t>
            </a:r>
            <a:r>
              <a:rPr lang="en-GB" smtClean="0"/>
              <a:t>world’s climate.</a:t>
            </a:r>
            <a:endParaRPr lang="en-GB"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534</Words>
  <Application>Microsoft Office PowerPoint</Application>
  <PresentationFormat>On-screen Show (4:3)</PresentationFormat>
  <Paragraphs>30</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Impacts of Climate Change on…</vt:lpstr>
      <vt:lpstr>Environmental Impacts</vt:lpstr>
      <vt:lpstr>Economic Impacts</vt:lpstr>
      <vt:lpstr>Social Impacts</vt:lpstr>
      <vt:lpstr>Conclusion</vt:lpstr>
    </vt:vector>
  </TitlesOfParts>
  <Company>Rawlins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Climate Change on…</dc:title>
  <dc:creator>CaitlinBerryAllwood</dc:creator>
  <cp:lastModifiedBy>Watson - Rachael</cp:lastModifiedBy>
  <cp:revision>24</cp:revision>
  <dcterms:created xsi:type="dcterms:W3CDTF">2011-09-30T11:21:51Z</dcterms:created>
  <dcterms:modified xsi:type="dcterms:W3CDTF">2011-10-10T12:57:11Z</dcterms:modified>
</cp:coreProperties>
</file>