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  <p:sldId id="265" r:id="rId10"/>
    <p:sldId id="276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A5375-59CF-4400-93E3-CE296957E2AB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A8627067-F5BF-4DF7-A55C-A28E7F408CF3}">
      <dgm:prSet phldrT="[Text]"/>
      <dgm:spPr/>
      <dgm:t>
        <a:bodyPr/>
        <a:lstStyle/>
        <a:p>
          <a:r>
            <a:rPr lang="en-GB" dirty="0" smtClean="0"/>
            <a:t>Geophysical Hazards</a:t>
          </a:r>
          <a:endParaRPr lang="en-GB" dirty="0"/>
        </a:p>
      </dgm:t>
    </dgm:pt>
    <dgm:pt modelId="{2BEB6246-3B9E-4973-929A-6EAD040CCFD5}" type="parTrans" cxnId="{5865425E-B073-48C9-9A8C-C9C133D4BB44}">
      <dgm:prSet/>
      <dgm:spPr/>
      <dgm:t>
        <a:bodyPr/>
        <a:lstStyle/>
        <a:p>
          <a:endParaRPr lang="en-GB"/>
        </a:p>
      </dgm:t>
    </dgm:pt>
    <dgm:pt modelId="{AB31FD72-2642-48C0-A8EC-469D694B7B58}" type="sibTrans" cxnId="{5865425E-B073-48C9-9A8C-C9C133D4BB44}">
      <dgm:prSet/>
      <dgm:spPr/>
      <dgm:t>
        <a:bodyPr/>
        <a:lstStyle/>
        <a:p>
          <a:endParaRPr lang="en-GB"/>
        </a:p>
      </dgm:t>
    </dgm:pt>
    <dgm:pt modelId="{92D6E4C0-8D98-4FE5-BFC9-D18AC4DF146F}">
      <dgm:prSet phldrT="[Text]"/>
      <dgm:spPr/>
      <dgm:t>
        <a:bodyPr/>
        <a:lstStyle/>
        <a:p>
          <a:r>
            <a:rPr lang="en-GB" dirty="0" smtClean="0"/>
            <a:t>Vulnerability</a:t>
          </a:r>
          <a:endParaRPr lang="en-GB" dirty="0"/>
        </a:p>
      </dgm:t>
    </dgm:pt>
    <dgm:pt modelId="{D843EFEF-6170-43DB-8C16-5C7E8E057F8D}" type="parTrans" cxnId="{E345EB9F-05DF-4E99-BA6C-5823AAAE8122}">
      <dgm:prSet/>
      <dgm:spPr/>
      <dgm:t>
        <a:bodyPr/>
        <a:lstStyle/>
        <a:p>
          <a:endParaRPr lang="en-GB"/>
        </a:p>
      </dgm:t>
    </dgm:pt>
    <dgm:pt modelId="{593ECBD4-472E-430A-85D2-7B75F1C0F1DC}" type="sibTrans" cxnId="{E345EB9F-05DF-4E99-BA6C-5823AAAE8122}">
      <dgm:prSet/>
      <dgm:spPr/>
      <dgm:t>
        <a:bodyPr/>
        <a:lstStyle/>
        <a:p>
          <a:endParaRPr lang="en-GB"/>
        </a:p>
      </dgm:t>
    </dgm:pt>
    <dgm:pt modelId="{9B6F74BF-7C08-4EC4-8C8D-B15D8F5A577E}">
      <dgm:prSet phldrT="[Text]"/>
      <dgm:spPr/>
      <dgm:t>
        <a:bodyPr/>
        <a:lstStyle/>
        <a:p>
          <a:r>
            <a:rPr lang="en-GB" dirty="0" smtClean="0"/>
            <a:t>Hydro-meteorological Hazards</a:t>
          </a:r>
          <a:endParaRPr lang="en-GB" dirty="0"/>
        </a:p>
      </dgm:t>
    </dgm:pt>
    <dgm:pt modelId="{D0310AE3-4E03-46B0-9629-F59FA15B2ECB}" type="parTrans" cxnId="{774680B9-CB0A-4F36-8633-8C7A16169BB6}">
      <dgm:prSet/>
      <dgm:spPr/>
      <dgm:t>
        <a:bodyPr/>
        <a:lstStyle/>
        <a:p>
          <a:endParaRPr lang="en-GB"/>
        </a:p>
      </dgm:t>
    </dgm:pt>
    <dgm:pt modelId="{A4AC3AAC-ADE2-4ABC-B73C-981FA8B7445F}" type="sibTrans" cxnId="{774680B9-CB0A-4F36-8633-8C7A16169BB6}">
      <dgm:prSet/>
      <dgm:spPr/>
      <dgm:t>
        <a:bodyPr/>
        <a:lstStyle/>
        <a:p>
          <a:endParaRPr lang="en-GB"/>
        </a:p>
      </dgm:t>
    </dgm:pt>
    <dgm:pt modelId="{F2712D05-CEFA-4634-869A-E13D4F0389B1}" type="pres">
      <dgm:prSet presAssocID="{87AA5375-59CF-4400-93E3-CE296957E2AB}" presName="compositeShape" presStyleCnt="0">
        <dgm:presLayoutVars>
          <dgm:chMax val="7"/>
          <dgm:dir/>
          <dgm:resizeHandles val="exact"/>
        </dgm:presLayoutVars>
      </dgm:prSet>
      <dgm:spPr/>
    </dgm:pt>
    <dgm:pt modelId="{313B1655-B08B-4AA5-A06A-29F762835A9F}" type="pres">
      <dgm:prSet presAssocID="{A8627067-F5BF-4DF7-A55C-A28E7F408CF3}" presName="circ1" presStyleLbl="vennNode1" presStyleIdx="0" presStyleCnt="3"/>
      <dgm:spPr/>
      <dgm:t>
        <a:bodyPr/>
        <a:lstStyle/>
        <a:p>
          <a:endParaRPr lang="en-GB"/>
        </a:p>
      </dgm:t>
    </dgm:pt>
    <dgm:pt modelId="{EB3B900A-9F7A-492A-BFF5-B36B1BF6223F}" type="pres">
      <dgm:prSet presAssocID="{A8627067-F5BF-4DF7-A55C-A28E7F408C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5432A3-3A28-4963-97A2-8E04303087EA}" type="pres">
      <dgm:prSet presAssocID="{92D6E4C0-8D98-4FE5-BFC9-D18AC4DF146F}" presName="circ2" presStyleLbl="vennNode1" presStyleIdx="1" presStyleCnt="3"/>
      <dgm:spPr/>
      <dgm:t>
        <a:bodyPr/>
        <a:lstStyle/>
        <a:p>
          <a:endParaRPr lang="en-GB"/>
        </a:p>
      </dgm:t>
    </dgm:pt>
    <dgm:pt modelId="{4DBC5A67-ADBE-4C52-A4C1-7A475B152E5E}" type="pres">
      <dgm:prSet presAssocID="{92D6E4C0-8D98-4FE5-BFC9-D18AC4DF14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C3CFA0-72A0-4E6D-AFB1-3F8BE4993790}" type="pres">
      <dgm:prSet presAssocID="{9B6F74BF-7C08-4EC4-8C8D-B15D8F5A577E}" presName="circ3" presStyleLbl="vennNode1" presStyleIdx="2" presStyleCnt="3"/>
      <dgm:spPr/>
      <dgm:t>
        <a:bodyPr/>
        <a:lstStyle/>
        <a:p>
          <a:endParaRPr lang="en-GB"/>
        </a:p>
      </dgm:t>
    </dgm:pt>
    <dgm:pt modelId="{F46B8856-145E-4CCF-915E-4CBED4F0B906}" type="pres">
      <dgm:prSet presAssocID="{9B6F74BF-7C08-4EC4-8C8D-B15D8F5A57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45EB9F-05DF-4E99-BA6C-5823AAAE8122}" srcId="{87AA5375-59CF-4400-93E3-CE296957E2AB}" destId="{92D6E4C0-8D98-4FE5-BFC9-D18AC4DF146F}" srcOrd="1" destOrd="0" parTransId="{D843EFEF-6170-43DB-8C16-5C7E8E057F8D}" sibTransId="{593ECBD4-472E-430A-85D2-7B75F1C0F1DC}"/>
    <dgm:cxn modelId="{0A1BDEEB-CFCB-4CFB-8472-C1B38AEF09DD}" type="presOf" srcId="{9B6F74BF-7C08-4EC4-8C8D-B15D8F5A577E}" destId="{F46B8856-145E-4CCF-915E-4CBED4F0B906}" srcOrd="1" destOrd="0" presId="urn:microsoft.com/office/officeart/2005/8/layout/venn1"/>
    <dgm:cxn modelId="{E33C5FCE-BE5E-4C95-9E24-B3D1E6D1BFAC}" type="presOf" srcId="{92D6E4C0-8D98-4FE5-BFC9-D18AC4DF146F}" destId="{225432A3-3A28-4963-97A2-8E04303087EA}" srcOrd="0" destOrd="0" presId="urn:microsoft.com/office/officeart/2005/8/layout/venn1"/>
    <dgm:cxn modelId="{6F1CA591-B18B-4416-B0BF-C8F0525A8FA1}" type="presOf" srcId="{9B6F74BF-7C08-4EC4-8C8D-B15D8F5A577E}" destId="{03C3CFA0-72A0-4E6D-AFB1-3F8BE4993790}" srcOrd="0" destOrd="0" presId="urn:microsoft.com/office/officeart/2005/8/layout/venn1"/>
    <dgm:cxn modelId="{FFEA3385-020E-4E75-8001-2ED003282481}" type="presOf" srcId="{A8627067-F5BF-4DF7-A55C-A28E7F408CF3}" destId="{313B1655-B08B-4AA5-A06A-29F762835A9F}" srcOrd="0" destOrd="0" presId="urn:microsoft.com/office/officeart/2005/8/layout/venn1"/>
    <dgm:cxn modelId="{F03C2689-1071-4DD6-904D-A42EC8483F4B}" type="presOf" srcId="{92D6E4C0-8D98-4FE5-BFC9-D18AC4DF146F}" destId="{4DBC5A67-ADBE-4C52-A4C1-7A475B152E5E}" srcOrd="1" destOrd="0" presId="urn:microsoft.com/office/officeart/2005/8/layout/venn1"/>
    <dgm:cxn modelId="{3054CAC7-27C0-4049-82E5-E7A477C1B1D0}" type="presOf" srcId="{87AA5375-59CF-4400-93E3-CE296957E2AB}" destId="{F2712D05-CEFA-4634-869A-E13D4F0389B1}" srcOrd="0" destOrd="0" presId="urn:microsoft.com/office/officeart/2005/8/layout/venn1"/>
    <dgm:cxn modelId="{5865425E-B073-48C9-9A8C-C9C133D4BB44}" srcId="{87AA5375-59CF-4400-93E3-CE296957E2AB}" destId="{A8627067-F5BF-4DF7-A55C-A28E7F408CF3}" srcOrd="0" destOrd="0" parTransId="{2BEB6246-3B9E-4973-929A-6EAD040CCFD5}" sibTransId="{AB31FD72-2642-48C0-A8EC-469D694B7B58}"/>
    <dgm:cxn modelId="{8963B2BC-780D-4FB4-A9B7-913C1C6F278E}" type="presOf" srcId="{A8627067-F5BF-4DF7-A55C-A28E7F408CF3}" destId="{EB3B900A-9F7A-492A-BFF5-B36B1BF6223F}" srcOrd="1" destOrd="0" presId="urn:microsoft.com/office/officeart/2005/8/layout/venn1"/>
    <dgm:cxn modelId="{774680B9-CB0A-4F36-8633-8C7A16169BB6}" srcId="{87AA5375-59CF-4400-93E3-CE296957E2AB}" destId="{9B6F74BF-7C08-4EC4-8C8D-B15D8F5A577E}" srcOrd="2" destOrd="0" parTransId="{D0310AE3-4E03-46B0-9629-F59FA15B2ECB}" sibTransId="{A4AC3AAC-ADE2-4ABC-B73C-981FA8B7445F}"/>
    <dgm:cxn modelId="{8BFC6A8B-76D6-4391-8464-BC19BE6A6453}" type="presParOf" srcId="{F2712D05-CEFA-4634-869A-E13D4F0389B1}" destId="{313B1655-B08B-4AA5-A06A-29F762835A9F}" srcOrd="0" destOrd="0" presId="urn:microsoft.com/office/officeart/2005/8/layout/venn1"/>
    <dgm:cxn modelId="{17A28B6B-DD40-4BD1-933D-BB55D4ACA790}" type="presParOf" srcId="{F2712D05-CEFA-4634-869A-E13D4F0389B1}" destId="{EB3B900A-9F7A-492A-BFF5-B36B1BF6223F}" srcOrd="1" destOrd="0" presId="urn:microsoft.com/office/officeart/2005/8/layout/venn1"/>
    <dgm:cxn modelId="{F2B95302-0C05-40FF-AF1B-499C95519019}" type="presParOf" srcId="{F2712D05-CEFA-4634-869A-E13D4F0389B1}" destId="{225432A3-3A28-4963-97A2-8E04303087EA}" srcOrd="2" destOrd="0" presId="urn:microsoft.com/office/officeart/2005/8/layout/venn1"/>
    <dgm:cxn modelId="{FE86F8CA-B873-4F9B-8816-B4817FC0702B}" type="presParOf" srcId="{F2712D05-CEFA-4634-869A-E13D4F0389B1}" destId="{4DBC5A67-ADBE-4C52-A4C1-7A475B152E5E}" srcOrd="3" destOrd="0" presId="urn:microsoft.com/office/officeart/2005/8/layout/venn1"/>
    <dgm:cxn modelId="{1CED3302-5C81-40FA-BDEE-5F902F1917A8}" type="presParOf" srcId="{F2712D05-CEFA-4634-869A-E13D4F0389B1}" destId="{03C3CFA0-72A0-4E6D-AFB1-3F8BE4993790}" srcOrd="4" destOrd="0" presId="urn:microsoft.com/office/officeart/2005/8/layout/venn1"/>
    <dgm:cxn modelId="{0DCB2A0E-C91A-40A4-9530-ADEC8018276A}" type="presParOf" srcId="{F2712D05-CEFA-4634-869A-E13D4F0389B1}" destId="{F46B8856-145E-4CCF-915E-4CBED4F0B90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B1655-B08B-4AA5-A06A-29F762835A9F}">
      <dsp:nvSpPr>
        <dsp:cNvPr id="0" name=""/>
        <dsp:cNvSpPr/>
      </dsp:nvSpPr>
      <dsp:spPr>
        <a:xfrm>
          <a:off x="690049" y="709175"/>
          <a:ext cx="1912376" cy="191237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Geophysical Hazards</a:t>
          </a:r>
          <a:endParaRPr lang="en-GB" sz="1300" kern="1200" dirty="0"/>
        </a:p>
      </dsp:txBody>
      <dsp:txXfrm>
        <a:off x="945032" y="1043841"/>
        <a:ext cx="1402409" cy="860569"/>
      </dsp:txXfrm>
    </dsp:sp>
    <dsp:sp modelId="{225432A3-3A28-4963-97A2-8E04303087EA}">
      <dsp:nvSpPr>
        <dsp:cNvPr id="0" name=""/>
        <dsp:cNvSpPr/>
      </dsp:nvSpPr>
      <dsp:spPr>
        <a:xfrm>
          <a:off x="1380098" y="1904410"/>
          <a:ext cx="1912376" cy="1912376"/>
        </a:xfrm>
        <a:prstGeom prst="ellipse">
          <a:avLst/>
        </a:prstGeom>
        <a:solidFill>
          <a:schemeClr val="accent2">
            <a:alpha val="50000"/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Vulnerability</a:t>
          </a:r>
          <a:endParaRPr lang="en-GB" sz="1300" kern="1200" dirty="0"/>
        </a:p>
      </dsp:txBody>
      <dsp:txXfrm>
        <a:off x="1964966" y="2398441"/>
        <a:ext cx="1147425" cy="1051807"/>
      </dsp:txXfrm>
    </dsp:sp>
    <dsp:sp modelId="{03C3CFA0-72A0-4E6D-AFB1-3F8BE4993790}">
      <dsp:nvSpPr>
        <dsp:cNvPr id="0" name=""/>
        <dsp:cNvSpPr/>
      </dsp:nvSpPr>
      <dsp:spPr>
        <a:xfrm>
          <a:off x="0" y="1904410"/>
          <a:ext cx="1912376" cy="1912376"/>
        </a:xfrm>
        <a:prstGeom prst="ellipse">
          <a:avLst/>
        </a:prstGeom>
        <a:solidFill>
          <a:schemeClr val="accent2">
            <a:alpha val="50000"/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Hydro-meteorological Hazards</a:t>
          </a:r>
          <a:endParaRPr lang="en-GB" sz="1300" kern="1200" dirty="0"/>
        </a:p>
      </dsp:txBody>
      <dsp:txXfrm>
        <a:off x="180082" y="2398441"/>
        <a:ext cx="1147425" cy="1051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F1062FC-77B6-4EBA-AE81-B82B8C91B095}" type="datetimeFigureOut">
              <a:rPr lang="en-GB" smtClean="0"/>
              <a:t>21/04/2013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3C1417F-C311-4253-AF3A-B3026F6FFD5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Unit 1: World at risk case studies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Revision of disaster hotspot case studies</a:t>
            </a:r>
          </a:p>
          <a:p>
            <a:r>
              <a:rPr lang="en-GB" dirty="0" smtClean="0"/>
              <a:t>Revision of climate change case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6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Philippines mark scheme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6" t="16468" r="28830" b="31945"/>
          <a:stretch/>
        </p:blipFill>
        <p:spPr bwMode="auto">
          <a:xfrm>
            <a:off x="323528" y="1628800"/>
            <a:ext cx="829753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55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California mark scheme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8" t="12500" r="28048" b="22817"/>
          <a:stretch/>
        </p:blipFill>
        <p:spPr bwMode="auto">
          <a:xfrm>
            <a:off x="1187624" y="1556792"/>
            <a:ext cx="6552728" cy="523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96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Climate change Impacts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Climate change has direct and indirect impacts</a:t>
            </a:r>
          </a:p>
          <a:p>
            <a:endParaRPr lang="en-GB" dirty="0"/>
          </a:p>
          <a:p>
            <a:r>
              <a:rPr lang="en-GB" dirty="0" smtClean="0"/>
              <a:t>Direct impacts include shifting the distribution of temperature and rainfall</a:t>
            </a:r>
          </a:p>
          <a:p>
            <a:pPr marL="800100" lvl="1" indent="-342900"/>
            <a:r>
              <a:rPr lang="en-GB" dirty="0" smtClean="0"/>
              <a:t>Meaning that climate change will affect different locations in different ways</a:t>
            </a:r>
          </a:p>
          <a:p>
            <a:endParaRPr lang="en-GB" dirty="0"/>
          </a:p>
          <a:p>
            <a:r>
              <a:rPr lang="en-GB" dirty="0" smtClean="0"/>
              <a:t>Indirect impacts include the knock-on effects that some changes will have</a:t>
            </a:r>
          </a:p>
          <a:p>
            <a:pPr marL="800100" lvl="1" indent="-342900"/>
            <a:r>
              <a:rPr lang="en-GB" dirty="0" smtClean="0"/>
              <a:t>This includes land being lost due to eustatic sea level 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91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Arctic Region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in this region is likely to be among the largest and most rapid of any change on Earth</a:t>
            </a:r>
          </a:p>
          <a:p>
            <a:endParaRPr lang="en-GB" dirty="0" smtClean="0"/>
          </a:p>
          <a:p>
            <a:r>
              <a:rPr lang="en-GB" dirty="0" smtClean="0"/>
              <a:t>This is set to have major environmental and ecological impacts</a:t>
            </a:r>
          </a:p>
          <a:p>
            <a:r>
              <a:rPr lang="en-GB" dirty="0" smtClean="0"/>
              <a:t>These impacts will then have </a:t>
            </a:r>
            <a:r>
              <a:rPr lang="en-GB" smtClean="0"/>
              <a:t>socioeconomic knock-on </a:t>
            </a:r>
            <a:r>
              <a:rPr lang="en-GB" dirty="0" smtClean="0"/>
              <a:t>effects</a:t>
            </a:r>
          </a:p>
          <a:p>
            <a:endParaRPr lang="en-GB" dirty="0"/>
          </a:p>
          <a:p>
            <a:r>
              <a:rPr lang="en-GB" dirty="0" smtClean="0"/>
              <a:t>Remember impacts can be </a:t>
            </a:r>
            <a:r>
              <a:rPr lang="en-GB" u="sng" dirty="0" smtClean="0"/>
              <a:t>both</a:t>
            </a:r>
            <a:r>
              <a:rPr lang="en-GB" dirty="0" smtClean="0"/>
              <a:t> positive and negative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61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arctic region;</a:t>
            </a:r>
            <a:br>
              <a:rPr lang="en-GB" dirty="0" smtClean="0"/>
            </a:br>
            <a:r>
              <a:rPr lang="en-GB" dirty="0" smtClean="0"/>
              <a:t>natural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Vegetation Shifts</a:t>
            </a:r>
          </a:p>
          <a:p>
            <a:pPr marL="800100" lvl="1" indent="-342900"/>
            <a:r>
              <a:rPr lang="en-GB" dirty="0" smtClean="0"/>
              <a:t>Predicted to move northwards</a:t>
            </a:r>
          </a:p>
          <a:p>
            <a:pPr marL="800100" lvl="1" indent="-342900"/>
            <a:r>
              <a:rPr lang="en-GB" dirty="0" smtClean="0"/>
              <a:t>Tree line will move north into the tundra and ice desert</a:t>
            </a:r>
          </a:p>
          <a:p>
            <a:pPr marL="800100" lvl="1" indent="-342900"/>
            <a:r>
              <a:rPr lang="en-GB" dirty="0" smtClean="0"/>
              <a:t>This will destabilise food webs</a:t>
            </a:r>
          </a:p>
          <a:p>
            <a:pPr marL="800100" lvl="1" indent="-342900"/>
            <a:r>
              <a:rPr lang="en-GB" dirty="0" smtClean="0"/>
              <a:t>Longer growing seasons could benefit agriculture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Thawing Permafrost</a:t>
            </a:r>
          </a:p>
          <a:p>
            <a:pPr marL="800100" lvl="1" indent="-342900"/>
            <a:r>
              <a:rPr lang="en-GB" dirty="0" smtClean="0"/>
              <a:t>40% of total permafrost is expected to thaw</a:t>
            </a:r>
          </a:p>
          <a:p>
            <a:pPr marL="800100" lvl="1" indent="-342900"/>
            <a:r>
              <a:rPr lang="en-GB" dirty="0" smtClean="0"/>
              <a:t>This will release methane</a:t>
            </a:r>
          </a:p>
          <a:p>
            <a:pPr marL="800100" lvl="1" indent="-342900"/>
            <a:r>
              <a:rPr lang="en-GB" dirty="0" smtClean="0"/>
              <a:t>Impact on infrastructure such as energy pipelines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Increasing Fires and Insects</a:t>
            </a:r>
          </a:p>
          <a:p>
            <a:pPr marL="800100" lvl="1" indent="-342900"/>
            <a:r>
              <a:rPr lang="en-GB" dirty="0" smtClean="0"/>
              <a:t>Increase forest fires and insect-caused tree death</a:t>
            </a:r>
          </a:p>
          <a:p>
            <a:pPr marL="800100" lvl="1" indent="-342900"/>
            <a:r>
              <a:rPr lang="en-GB" dirty="0" smtClean="0"/>
              <a:t>Invasion of alien species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24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arctic region; animal 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Northward Species Shift</a:t>
            </a:r>
          </a:p>
          <a:p>
            <a:pPr marL="800100" lvl="1" indent="-342900"/>
            <a:r>
              <a:rPr lang="en-GB" dirty="0" smtClean="0"/>
              <a:t>Species will move with habitat shifts</a:t>
            </a:r>
          </a:p>
          <a:p>
            <a:pPr marL="800100" lvl="1" indent="-342900"/>
            <a:r>
              <a:rPr lang="en-GB" dirty="0" smtClean="0"/>
              <a:t>Some species will suffer major decline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Marine Species</a:t>
            </a:r>
          </a:p>
          <a:p>
            <a:pPr marL="800100" lvl="1" indent="-342900"/>
            <a:r>
              <a:rPr lang="en-GB" dirty="0" smtClean="0"/>
              <a:t>Species dependant on sea ice (e.g. polar bears) will decline</a:t>
            </a:r>
          </a:p>
          <a:p>
            <a:pPr marL="800100" lvl="1" indent="-342900"/>
            <a:r>
              <a:rPr lang="en-GB" dirty="0" smtClean="0"/>
              <a:t>Some may face extinction</a:t>
            </a:r>
          </a:p>
          <a:p>
            <a:pPr marL="800100" lvl="1" indent="-342900"/>
            <a:r>
              <a:rPr lang="en-GB" dirty="0" smtClean="0"/>
              <a:t>Bird migration patterns will change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Land Species</a:t>
            </a:r>
          </a:p>
          <a:p>
            <a:pPr marL="800100" lvl="1" indent="-342900"/>
            <a:r>
              <a:rPr lang="en-GB" dirty="0" smtClean="0"/>
              <a:t>Land species which are adapted to the Arctic climate (e.g. Arctic Fox or Caribou) will be at increased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7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arctic region; impacts on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impacts will have series of knock-on effects including: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Loss of hunting culture and food security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Changing herd migration routes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Decline in northern freshwater fisheries, but greater marine fisheries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Opening of North West shipping route, increasing transport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Disruption of land-based transportation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Exploitation of potential resources, such as oil and gas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068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Africa make the least contribution to global warming out of all the continents, yet it is the most vulnerable to change</a:t>
            </a:r>
          </a:p>
          <a:p>
            <a:endParaRPr lang="en-GB" dirty="0" smtClean="0"/>
          </a:p>
          <a:p>
            <a:r>
              <a:rPr lang="en-GB" dirty="0" smtClean="0"/>
              <a:t>Much of its population is dependent on climate-sensitive resources such as local water and ecosystems</a:t>
            </a:r>
          </a:p>
          <a:p>
            <a:r>
              <a:rPr lang="en-GB" dirty="0" smtClean="0"/>
              <a:t>Due to high levels of poverty it has limited capacity to cope and respond to such changes</a:t>
            </a:r>
          </a:p>
          <a:p>
            <a:endParaRPr lang="en-GB" dirty="0" smtClean="0"/>
          </a:p>
          <a:p>
            <a:r>
              <a:rPr lang="en-GB" dirty="0" smtClean="0"/>
              <a:t>Overall temperatures are predicted to increase by 4°C above the mean global change</a:t>
            </a:r>
          </a:p>
          <a:p>
            <a:r>
              <a:rPr lang="en-GB" dirty="0" smtClean="0"/>
              <a:t>Rainfall is likely to increase in equatorial regions but decrease elsewhere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713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Africa;</a:t>
            </a:r>
            <a:br>
              <a:rPr lang="en-GB" dirty="0" smtClean="0"/>
            </a:b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Water Issues</a:t>
            </a:r>
          </a:p>
          <a:p>
            <a:pPr marL="800100" lvl="1" indent="-342900"/>
            <a:r>
              <a:rPr lang="en-GB" dirty="0"/>
              <a:t>Many larger rivers are internationally shared creating the potential for conflict</a:t>
            </a:r>
          </a:p>
          <a:p>
            <a:pPr marL="800100" lvl="1" indent="-342900"/>
            <a:r>
              <a:rPr lang="en-GB" dirty="0"/>
              <a:t>Demand outstrips supply for 25% of Africans</a:t>
            </a:r>
          </a:p>
          <a:p>
            <a:pPr marL="800100" lvl="1" indent="-342900"/>
            <a:r>
              <a:rPr lang="en-GB" dirty="0"/>
              <a:t>Poverty is the key reason many cannot access water</a:t>
            </a:r>
          </a:p>
          <a:p>
            <a:pPr marL="800100" lvl="1" indent="-342900"/>
            <a:r>
              <a:rPr lang="en-GB" dirty="0"/>
              <a:t>Water stress could lead to wars, migration or </a:t>
            </a:r>
            <a:r>
              <a:rPr lang="en-GB" dirty="0" smtClean="0"/>
              <a:t>famine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Food Insecurity</a:t>
            </a:r>
          </a:p>
          <a:p>
            <a:pPr marL="800100" lvl="1" indent="-342900"/>
            <a:r>
              <a:rPr lang="en-GB" dirty="0" smtClean="0"/>
              <a:t>70% are subsistence farmers, majority will be unable to feed themselves</a:t>
            </a:r>
          </a:p>
          <a:p>
            <a:pPr marL="800100" lvl="1" indent="-342900"/>
            <a:r>
              <a:rPr lang="en-GB" dirty="0" smtClean="0"/>
              <a:t>Pasture quality will deteriorate</a:t>
            </a:r>
          </a:p>
          <a:p>
            <a:pPr marL="800100" lvl="1" indent="-342900"/>
            <a:r>
              <a:rPr lang="en-GB" dirty="0" smtClean="0"/>
              <a:t>Locust plagues will threaten crops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Natural Resources</a:t>
            </a:r>
          </a:p>
          <a:p>
            <a:pPr marL="800100" lvl="1" indent="-342900"/>
            <a:r>
              <a:rPr lang="en-GB" dirty="0" smtClean="0"/>
              <a:t>Loss of biodiversity with changing climates</a:t>
            </a:r>
          </a:p>
        </p:txBody>
      </p:sp>
    </p:spTree>
    <p:extLst>
      <p:ext uri="{BB962C8B-B14F-4D97-AF65-F5344CB8AC3E}">
        <p14:creationId xmlns:p14="http://schemas.microsoft.com/office/powerpoint/2010/main" val="2634112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Africa;</a:t>
            </a:r>
            <a:br>
              <a:rPr lang="en-GB" dirty="0" smtClean="0"/>
            </a:b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Health</a:t>
            </a:r>
          </a:p>
          <a:p>
            <a:pPr marL="800100" lvl="1" indent="-342900"/>
            <a:r>
              <a:rPr lang="en-GB" dirty="0" smtClean="0"/>
              <a:t>Vector-borne (malaria) and water-borne diseases will shift and potentially increase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Development of Coastal Regions</a:t>
            </a:r>
          </a:p>
          <a:p>
            <a:pPr marL="800100" lvl="1" indent="-342900"/>
            <a:r>
              <a:rPr lang="en-GB" dirty="0" smtClean="0"/>
              <a:t>Environmental refugees will put strain on coastal areas</a:t>
            </a:r>
          </a:p>
          <a:p>
            <a:pPr marL="800100" lvl="1" indent="-342900"/>
            <a:r>
              <a:rPr lang="en-GB" dirty="0" smtClean="0"/>
              <a:t>60% live in coastal areas, many at risk of flooding</a:t>
            </a:r>
          </a:p>
          <a:p>
            <a:pPr marL="800100" lvl="1" indent="-342900"/>
            <a:r>
              <a:rPr lang="en-GB" dirty="0" smtClean="0"/>
              <a:t>Flooding will result in the loss of most infrastructure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Desertification</a:t>
            </a:r>
          </a:p>
          <a:p>
            <a:pPr marL="800100" lvl="1" indent="-342900"/>
            <a:r>
              <a:rPr lang="en-GB" dirty="0" smtClean="0"/>
              <a:t>Decreasing precipitation will see the loss of many grasslands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Poverty</a:t>
            </a:r>
          </a:p>
          <a:p>
            <a:pPr marL="800100" lvl="1" indent="-342900"/>
            <a:r>
              <a:rPr lang="en-GB" dirty="0" smtClean="0"/>
              <a:t>Root of Africa’s vulnerability, which is worsened by conflicts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07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World at risk </a:t>
            </a:r>
            <a:br>
              <a:rPr lang="en-GB" dirty="0" smtClean="0"/>
            </a:br>
            <a:r>
              <a:rPr lang="en-GB" dirty="0" smtClean="0"/>
              <a:t>Core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7727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You will need to know these four core case studies</a:t>
            </a:r>
          </a:p>
          <a:p>
            <a:pPr marL="800100" lvl="1" indent="-342900"/>
            <a:r>
              <a:rPr lang="en-GB" dirty="0" smtClean="0"/>
              <a:t>You will be expected to know other examples and case studies to support your answers</a:t>
            </a:r>
          </a:p>
          <a:p>
            <a:pPr marL="800100" lvl="1" indent="-342900"/>
            <a:r>
              <a:rPr lang="en-GB" dirty="0" smtClean="0"/>
              <a:t>Every paper so far has had at least one question on these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 smtClean="0"/>
              <a:t>You will need two disaster hotspot case studies</a:t>
            </a:r>
          </a:p>
          <a:p>
            <a:pPr marL="800100" lvl="1" indent="-342900"/>
            <a:r>
              <a:rPr lang="en-GB" dirty="0" smtClean="0"/>
              <a:t>The Philippines</a:t>
            </a:r>
          </a:p>
          <a:p>
            <a:pPr marL="800100" lvl="1" indent="-342900"/>
            <a:r>
              <a:rPr lang="en-GB" dirty="0" smtClean="0"/>
              <a:t>California</a:t>
            </a:r>
          </a:p>
          <a:p>
            <a:pPr marL="342900" indent="-342900"/>
            <a:endParaRPr lang="en-GB" dirty="0"/>
          </a:p>
          <a:p>
            <a:pPr marL="342900" indent="-342900"/>
            <a:r>
              <a:rPr lang="en-GB" dirty="0" smtClean="0"/>
              <a:t>You will need two case studies to show the impacts of climate change</a:t>
            </a:r>
          </a:p>
          <a:p>
            <a:pPr marL="800100" lvl="1" indent="-342900"/>
            <a:r>
              <a:rPr lang="en-GB" dirty="0" smtClean="0"/>
              <a:t>The Arctic; ecology and environmental</a:t>
            </a:r>
          </a:p>
          <a:p>
            <a:pPr marL="800100" lvl="1" indent="-342900"/>
            <a:r>
              <a:rPr lang="en-GB" dirty="0" smtClean="0"/>
              <a:t>Africa; economic and social</a:t>
            </a:r>
          </a:p>
        </p:txBody>
      </p:sp>
    </p:spTree>
    <p:extLst>
      <p:ext uri="{BB962C8B-B14F-4D97-AF65-F5344CB8AC3E}">
        <p14:creationId xmlns:p14="http://schemas.microsoft.com/office/powerpoint/2010/main" val="1974894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these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Explain why some people could benefit from climatic change in the Arctic region</a:t>
            </a:r>
            <a:r>
              <a:rPr lang="en-GB" dirty="0" smtClean="0"/>
              <a:t>. (5)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Suggest </a:t>
            </a:r>
            <a:r>
              <a:rPr lang="en-GB" dirty="0"/>
              <a:t>reasons why the economic impacts of climate change in the continent of </a:t>
            </a:r>
            <a:r>
              <a:rPr lang="en-GB" dirty="0" smtClean="0"/>
              <a:t>Africa </a:t>
            </a:r>
            <a:r>
              <a:rPr lang="en-GB" dirty="0"/>
              <a:t>are </a:t>
            </a:r>
            <a:r>
              <a:rPr lang="en-GB" dirty="0" smtClean="0"/>
              <a:t>complex. 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742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arctic mark scheme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5" t="14683" r="28272" b="24603"/>
          <a:stretch/>
        </p:blipFill>
        <p:spPr bwMode="auto">
          <a:xfrm>
            <a:off x="1043608" y="1538789"/>
            <a:ext cx="6840760" cy="513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30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 Mark Scheme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6" t="21230" r="31061" b="27976"/>
          <a:stretch/>
        </p:blipFill>
        <p:spPr bwMode="auto">
          <a:xfrm>
            <a:off x="323528" y="1571254"/>
            <a:ext cx="8064896" cy="506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4267200" y="1752600"/>
            <a:ext cx="0" cy="435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915816" y="2709664"/>
            <a:ext cx="2664296" cy="28083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50100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WHAT IS A DISASTER HOTSPOT?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75260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The Philippines</a:t>
            </a:r>
            <a:r>
              <a:rPr lang="en-GB" sz="2400" b="1" dirty="0" smtClean="0"/>
              <a:t>			</a:t>
            </a:r>
            <a:r>
              <a:rPr lang="en-GB" sz="2400" b="1" u="sng" dirty="0" smtClean="0"/>
              <a:t>California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98311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disaster Hotspot?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4263305"/>
              </p:ext>
            </p:extLst>
          </p:nvPr>
        </p:nvGraphicFramePr>
        <p:xfrm>
          <a:off x="1630363" y="1574800"/>
          <a:ext cx="32924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Hotspots are multiple hazard zones (2+)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Identification of disaster hotspots has major implications for development and investment planning, and for disaster preparedness and loss prevention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However, many of these countries have more pressing needs to deal with and lack the technology to cope with multiple hazards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 rot="2193359">
            <a:off x="265949" y="2567430"/>
            <a:ext cx="3297227" cy="72008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rot="2180594">
            <a:off x="401210" y="25941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DISASTER HOTSPOT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5964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Philippines; Physical factors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Island arc in SE Asia (7,000 small islands between 5° and 20° N of the equator)</a:t>
            </a:r>
          </a:p>
          <a:p>
            <a:pPr marL="800100" lvl="1" indent="-342900"/>
            <a:r>
              <a:rPr lang="en-GB" dirty="0" smtClean="0"/>
              <a:t>Lies in a belt of frequent cyclone activity (typhoons)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Located on a destructive plate boundary</a:t>
            </a:r>
          </a:p>
          <a:p>
            <a:pPr marL="800100" lvl="1" indent="-342900"/>
            <a:r>
              <a:rPr lang="en-GB" dirty="0" smtClean="0"/>
              <a:t>Philippines plate is being subducted beneath the Eurasian plate</a:t>
            </a:r>
          </a:p>
          <a:p>
            <a:pPr marL="800100" lvl="1" indent="-342900"/>
            <a:r>
              <a:rPr lang="en-GB" dirty="0" smtClean="0"/>
              <a:t>High levels of seismic activity in the region can trigger tsunamis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Experiences a tropical monsoon climate so is subject to heavy rainfall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Steep relief and high levels of deforestation mean many islands are prone to regular landslides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01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Philippines; Human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Lower-middle income country (LEDC) which is developing quickly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Rapidly growing, young population has resulted in a high population density (240-2000 per km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marL="800100" lvl="1" indent="-342900"/>
            <a:r>
              <a:rPr lang="en-GB" dirty="0" smtClean="0"/>
              <a:t>Capital city of Manila has a population of 2000 people per km</a:t>
            </a:r>
            <a:r>
              <a:rPr lang="en-GB" baseline="30000" dirty="0" smtClean="0"/>
              <a:t>2</a:t>
            </a:r>
            <a:r>
              <a:rPr lang="en-GB" dirty="0" smtClean="0"/>
              <a:t> making it the most densely populated city in the world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Majority of the population is very poor and live in coastal locations, increasing their vulnerability</a:t>
            </a:r>
          </a:p>
          <a:p>
            <a:pPr marL="800100" lvl="1" indent="-342900"/>
            <a:r>
              <a:rPr lang="en-GB" dirty="0" smtClean="0"/>
              <a:t>On average 10 major typhoons occur each year generating storm surges</a:t>
            </a:r>
          </a:p>
          <a:p>
            <a:pPr marL="342900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04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California; physical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Straddles a highly active conservative plate boundary, referred to as the San Andreas fault</a:t>
            </a:r>
          </a:p>
          <a:p>
            <a:pPr marL="800100" lvl="1" indent="-342900"/>
            <a:r>
              <a:rPr lang="en-GB" dirty="0" smtClean="0"/>
              <a:t>Pacific Plate (NW 5-9 cm/</a:t>
            </a:r>
            <a:r>
              <a:rPr lang="en-GB" dirty="0" smtClean="0"/>
              <a:t>yr</a:t>
            </a:r>
            <a:r>
              <a:rPr lang="en-GB" dirty="0"/>
              <a:t>)</a:t>
            </a:r>
            <a:r>
              <a:rPr lang="en-GB" dirty="0" smtClean="0"/>
              <a:t> and North American Plate (NW 2-3 cm/</a:t>
            </a:r>
            <a:r>
              <a:rPr lang="en-GB" dirty="0" smtClean="0"/>
              <a:t>yr</a:t>
            </a:r>
            <a:r>
              <a:rPr lang="en-GB" dirty="0"/>
              <a:t>)</a:t>
            </a: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Vulnerable to numerous hydro-meteorological hazards from fog to droughts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Low-lying coastal nature means the region is vulnerable to tsunamis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El Niño events intensify atmospheric hazards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Steep topography and deforestation means landslides are common</a:t>
            </a:r>
          </a:p>
        </p:txBody>
      </p:sp>
    </p:spTree>
    <p:extLst>
      <p:ext uri="{BB962C8B-B14F-4D97-AF65-F5344CB8AC3E}">
        <p14:creationId xmlns:p14="http://schemas.microsoft.com/office/powerpoint/2010/main" val="343494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California; human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State population of almost 40 million people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Economy the size of a high income country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Home to a number of megacities, including Los Angeles, San Francisco and San Diego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Much of the coastline is ‘crowded’ as people compete for prime location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High percentage of people live within 50km of the fault line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Building on unstable land (liquefaction)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Underclass of around 3.5 millions people</a:t>
            </a:r>
          </a:p>
          <a:p>
            <a:pPr marL="800100" lvl="1" indent="-342900"/>
            <a:r>
              <a:rPr lang="en-GB" dirty="0" smtClean="0"/>
              <a:t>Many semi-legal migrants</a:t>
            </a:r>
          </a:p>
          <a:p>
            <a:pPr marL="800100" lvl="1" indent="-342900"/>
            <a:r>
              <a:rPr lang="en-GB" dirty="0" smtClean="0"/>
              <a:t>20% of LA residents live below the poverty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09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these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Explain how physical and human factors have made the Philippines a disaster hotspot. (5)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Explain why California often experiences geophysical hazard event. 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00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693</TotalTime>
  <Words>1102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Unit 1: World at risk case studies</vt:lpstr>
      <vt:lpstr>World at risk  Core case studies</vt:lpstr>
      <vt:lpstr>Revision sheet</vt:lpstr>
      <vt:lpstr>What is a disaster Hotspot?</vt:lpstr>
      <vt:lpstr>The Philippines; Physical factors</vt:lpstr>
      <vt:lpstr>The Philippines; Human factors</vt:lpstr>
      <vt:lpstr>California; physical factors</vt:lpstr>
      <vt:lpstr>California; human factors</vt:lpstr>
      <vt:lpstr>Applying these case studies</vt:lpstr>
      <vt:lpstr>The Philippines mark scheme</vt:lpstr>
      <vt:lpstr>California mark scheme</vt:lpstr>
      <vt:lpstr>Climate change Impacts </vt:lpstr>
      <vt:lpstr>The Arctic Region</vt:lpstr>
      <vt:lpstr>The arctic region; natural systems</vt:lpstr>
      <vt:lpstr>The arctic region; animal species</vt:lpstr>
      <vt:lpstr>The arctic region; impacts on society</vt:lpstr>
      <vt:lpstr>Africa</vt:lpstr>
      <vt:lpstr>Africa; issues</vt:lpstr>
      <vt:lpstr>Africa; issues</vt:lpstr>
      <vt:lpstr>Applying these case studies</vt:lpstr>
      <vt:lpstr>The arctic mark scheme</vt:lpstr>
      <vt:lpstr>Africa Mark Scheme</vt:lpstr>
    </vt:vector>
  </TitlesOfParts>
  <Company>Rawlins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World at risk case studies</dc:title>
  <dc:creator>Watson - Rachael</dc:creator>
  <cp:lastModifiedBy>Watson - Rachael</cp:lastModifiedBy>
  <cp:revision>15</cp:revision>
  <dcterms:created xsi:type="dcterms:W3CDTF">2013-04-21T19:28:14Z</dcterms:created>
  <dcterms:modified xsi:type="dcterms:W3CDTF">2013-04-22T07:02:00Z</dcterms:modified>
</cp:coreProperties>
</file>