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B3973-9A1E-44D3-8AA5-C22B47174E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9A770C0-0E66-4A8A-B432-41C439FE7259}">
      <dgm:prSet phldrT="[Text]"/>
      <dgm:spPr/>
      <dgm:t>
        <a:bodyPr/>
        <a:lstStyle/>
        <a:p>
          <a:r>
            <a:rPr lang="en-GB" dirty="0" smtClean="0"/>
            <a:t>Businesses move out of the EU</a:t>
          </a:r>
          <a:endParaRPr lang="en-GB" dirty="0"/>
        </a:p>
      </dgm:t>
    </dgm:pt>
    <dgm:pt modelId="{56B35FB3-449B-446D-BC69-C4DD7237AE0F}" type="parTrans" cxnId="{A650E3A1-1840-48ED-BB11-ABD95F6AD467}">
      <dgm:prSet/>
      <dgm:spPr/>
      <dgm:t>
        <a:bodyPr/>
        <a:lstStyle/>
        <a:p>
          <a:endParaRPr lang="en-GB"/>
        </a:p>
      </dgm:t>
    </dgm:pt>
    <dgm:pt modelId="{B8C8B210-C008-42CF-B9BD-BCC344DFD345}" type="sibTrans" cxnId="{A650E3A1-1840-48ED-BB11-ABD95F6AD467}">
      <dgm:prSet/>
      <dgm:spPr/>
      <dgm:t>
        <a:bodyPr/>
        <a:lstStyle/>
        <a:p>
          <a:endParaRPr lang="en-GB"/>
        </a:p>
      </dgm:t>
    </dgm:pt>
    <dgm:pt modelId="{0036DF4B-FBAD-4721-9B16-1DBDD65339CC}">
      <dgm:prSet phldrT="[Text]"/>
      <dgm:spPr/>
      <dgm:t>
        <a:bodyPr/>
        <a:lstStyle/>
        <a:p>
          <a:r>
            <a:rPr lang="en-GB" dirty="0" smtClean="0"/>
            <a:t>Businesses continue emit the same levels of CO</a:t>
          </a:r>
          <a:r>
            <a:rPr lang="en-GB" baseline="-25000" dirty="0" smtClean="0"/>
            <a:t>2</a:t>
          </a:r>
          <a:endParaRPr lang="en-GB" baseline="-25000" dirty="0"/>
        </a:p>
      </dgm:t>
    </dgm:pt>
    <dgm:pt modelId="{DAD32877-1152-4C02-89C4-A319F316A993}" type="parTrans" cxnId="{745F6441-1083-4981-A600-FC415AF0405A}">
      <dgm:prSet/>
      <dgm:spPr/>
      <dgm:t>
        <a:bodyPr/>
        <a:lstStyle/>
        <a:p>
          <a:endParaRPr lang="en-GB"/>
        </a:p>
      </dgm:t>
    </dgm:pt>
    <dgm:pt modelId="{356992F5-B2C2-4DB2-A9BD-5CB1EA950D68}" type="sibTrans" cxnId="{745F6441-1083-4981-A600-FC415AF0405A}">
      <dgm:prSet/>
      <dgm:spPr/>
      <dgm:t>
        <a:bodyPr/>
        <a:lstStyle/>
        <a:p>
          <a:endParaRPr lang="en-GB"/>
        </a:p>
      </dgm:t>
    </dgm:pt>
    <dgm:pt modelId="{FBF57080-E7C3-4F76-9301-D77415F832CF}">
      <dgm:prSet phldrT="[Text]"/>
      <dgm:spPr/>
      <dgm:t>
        <a:bodyPr/>
        <a:lstStyle/>
        <a:p>
          <a:r>
            <a:rPr lang="en-GB" dirty="0" smtClean="0"/>
            <a:t>It is cheaper for companies to continue to be ‘dirty’</a:t>
          </a:r>
          <a:endParaRPr lang="en-GB" dirty="0"/>
        </a:p>
      </dgm:t>
    </dgm:pt>
    <dgm:pt modelId="{0DEEEA04-499E-4005-9943-34D7451B59A8}" type="parTrans" cxnId="{32DB3690-62E0-414D-B068-D36FC75BE091}">
      <dgm:prSet/>
      <dgm:spPr/>
      <dgm:t>
        <a:bodyPr/>
        <a:lstStyle/>
        <a:p>
          <a:endParaRPr lang="en-GB"/>
        </a:p>
      </dgm:t>
    </dgm:pt>
    <dgm:pt modelId="{4DDD1890-0E5F-4AEB-88C5-A425F24FD64E}" type="sibTrans" cxnId="{32DB3690-62E0-414D-B068-D36FC75BE091}">
      <dgm:prSet/>
      <dgm:spPr/>
      <dgm:t>
        <a:bodyPr/>
        <a:lstStyle/>
        <a:p>
          <a:endParaRPr lang="en-GB"/>
        </a:p>
      </dgm:t>
    </dgm:pt>
    <dgm:pt modelId="{DAC9F4E1-287B-4F1D-93FA-80D404898D21}">
      <dgm:prSet phldrT="[Text]"/>
      <dgm:spPr/>
      <dgm:t>
        <a:bodyPr/>
        <a:lstStyle/>
        <a:p>
          <a:r>
            <a:rPr lang="en-GB" baseline="-25000" dirty="0" smtClean="0"/>
            <a:t>Demand for carbon credits is reduced</a:t>
          </a:r>
          <a:endParaRPr lang="en-GB" baseline="-25000" dirty="0"/>
        </a:p>
      </dgm:t>
    </dgm:pt>
    <dgm:pt modelId="{E822BEEF-CCB3-417D-BEF4-28F3FE6FFB97}" type="parTrans" cxnId="{066A5351-7200-4282-AED1-2487F04EB6B6}">
      <dgm:prSet/>
      <dgm:spPr/>
      <dgm:t>
        <a:bodyPr/>
        <a:lstStyle/>
        <a:p>
          <a:endParaRPr lang="en-GB"/>
        </a:p>
      </dgm:t>
    </dgm:pt>
    <dgm:pt modelId="{38FC2D7A-9C6C-48BF-AF52-A7D258378FE9}" type="sibTrans" cxnId="{066A5351-7200-4282-AED1-2487F04EB6B6}">
      <dgm:prSet/>
      <dgm:spPr/>
      <dgm:t>
        <a:bodyPr/>
        <a:lstStyle/>
        <a:p>
          <a:endParaRPr lang="en-GB"/>
        </a:p>
      </dgm:t>
    </dgm:pt>
    <dgm:pt modelId="{6CDFB4B5-0E63-4C25-B84A-2F859909C47C}">
      <dgm:prSet phldrT="[Text]"/>
      <dgm:spPr/>
      <dgm:t>
        <a:bodyPr/>
        <a:lstStyle/>
        <a:p>
          <a:r>
            <a:rPr lang="en-GB" dirty="0" smtClean="0"/>
            <a:t>Companies look to buy cheap credits rather than invest in green technology</a:t>
          </a:r>
          <a:endParaRPr lang="en-GB" dirty="0"/>
        </a:p>
      </dgm:t>
    </dgm:pt>
    <dgm:pt modelId="{4F09E1C1-CA0D-49B7-87C8-A708570514BA}" type="parTrans" cxnId="{B3040F34-6636-4F20-A0EF-D3B78774C172}">
      <dgm:prSet/>
      <dgm:spPr/>
      <dgm:t>
        <a:bodyPr/>
        <a:lstStyle/>
        <a:p>
          <a:endParaRPr lang="en-GB"/>
        </a:p>
      </dgm:t>
    </dgm:pt>
    <dgm:pt modelId="{0963AE68-1E46-46AC-B1D6-155A24A29EF1}" type="sibTrans" cxnId="{B3040F34-6636-4F20-A0EF-D3B78774C172}">
      <dgm:prSet/>
      <dgm:spPr/>
      <dgm:t>
        <a:bodyPr/>
        <a:lstStyle/>
        <a:p>
          <a:endParaRPr lang="en-GB"/>
        </a:p>
      </dgm:t>
    </dgm:pt>
    <dgm:pt modelId="{11BE7540-81D6-4970-9D95-6882381AF4BE}">
      <dgm:prSet phldrT="[Text]"/>
      <dgm:spPr/>
      <dgm:t>
        <a:bodyPr/>
        <a:lstStyle/>
        <a:p>
          <a:r>
            <a:rPr lang="en-GB" baseline="-25000" dirty="0" smtClean="0"/>
            <a:t>Emissions remain the same they just change in their distribution</a:t>
          </a:r>
          <a:endParaRPr lang="en-GB" baseline="-25000" dirty="0"/>
        </a:p>
      </dgm:t>
    </dgm:pt>
    <dgm:pt modelId="{B6F45B86-14A5-4BFF-80F4-42972149AD0E}" type="parTrans" cxnId="{D2E723F1-9C9D-423C-9B03-FA3F28BE8691}">
      <dgm:prSet/>
      <dgm:spPr/>
      <dgm:t>
        <a:bodyPr/>
        <a:lstStyle/>
        <a:p>
          <a:endParaRPr lang="en-GB"/>
        </a:p>
      </dgm:t>
    </dgm:pt>
    <dgm:pt modelId="{44DAB906-07E9-407E-BF63-E8F4EB18D764}" type="sibTrans" cxnId="{D2E723F1-9C9D-423C-9B03-FA3F28BE8691}">
      <dgm:prSet/>
      <dgm:spPr/>
      <dgm:t>
        <a:bodyPr/>
        <a:lstStyle/>
        <a:p>
          <a:endParaRPr lang="en-GB"/>
        </a:p>
      </dgm:t>
    </dgm:pt>
    <dgm:pt modelId="{364A6D8C-0FDD-4C26-8BD2-AD94413B9064}" type="pres">
      <dgm:prSet presAssocID="{292B3973-9A1E-44D3-8AA5-C22B47174E23}" presName="hierChild1" presStyleCnt="0">
        <dgm:presLayoutVars>
          <dgm:orgChart val="1"/>
          <dgm:chPref val="1"/>
          <dgm:dir/>
          <dgm:animOne val="branch"/>
          <dgm:animLvl val="lvl"/>
          <dgm:resizeHandles/>
        </dgm:presLayoutVars>
      </dgm:prSet>
      <dgm:spPr/>
    </dgm:pt>
    <dgm:pt modelId="{46E2BD5B-A410-4319-9650-C452D82E8841}" type="pres">
      <dgm:prSet presAssocID="{39A770C0-0E66-4A8A-B432-41C439FE7259}" presName="hierRoot1" presStyleCnt="0">
        <dgm:presLayoutVars>
          <dgm:hierBranch val="init"/>
        </dgm:presLayoutVars>
      </dgm:prSet>
      <dgm:spPr/>
    </dgm:pt>
    <dgm:pt modelId="{2696BA55-ECDC-4010-9067-F10B6C90B7A7}" type="pres">
      <dgm:prSet presAssocID="{39A770C0-0E66-4A8A-B432-41C439FE7259}" presName="rootComposite1" presStyleCnt="0"/>
      <dgm:spPr/>
    </dgm:pt>
    <dgm:pt modelId="{C5E890B3-6D2F-4143-93AF-07E7E98B3F97}" type="pres">
      <dgm:prSet presAssocID="{39A770C0-0E66-4A8A-B432-41C439FE7259}" presName="rootText1" presStyleLbl="node0" presStyleIdx="0" presStyleCnt="1">
        <dgm:presLayoutVars>
          <dgm:chPref val="3"/>
        </dgm:presLayoutVars>
      </dgm:prSet>
      <dgm:spPr/>
    </dgm:pt>
    <dgm:pt modelId="{15A41F5E-20FC-49D5-A111-6894488D92C5}" type="pres">
      <dgm:prSet presAssocID="{39A770C0-0E66-4A8A-B432-41C439FE7259}" presName="rootConnector1" presStyleLbl="node1" presStyleIdx="0" presStyleCnt="0"/>
      <dgm:spPr/>
    </dgm:pt>
    <dgm:pt modelId="{AB69823E-5901-4369-ACA8-6838118BDE01}" type="pres">
      <dgm:prSet presAssocID="{39A770C0-0E66-4A8A-B432-41C439FE7259}" presName="hierChild2" presStyleCnt="0"/>
      <dgm:spPr/>
    </dgm:pt>
    <dgm:pt modelId="{42624FED-4E74-44CC-BA73-A45F425DA69B}" type="pres">
      <dgm:prSet presAssocID="{DAD32877-1152-4C02-89C4-A319F316A993}" presName="Name37" presStyleLbl="parChTrans1D2" presStyleIdx="0" presStyleCnt="2"/>
      <dgm:spPr/>
    </dgm:pt>
    <dgm:pt modelId="{E48D81DD-596B-4403-B604-E3417AA841CF}" type="pres">
      <dgm:prSet presAssocID="{0036DF4B-FBAD-4721-9B16-1DBDD65339CC}" presName="hierRoot2" presStyleCnt="0">
        <dgm:presLayoutVars>
          <dgm:hierBranch val="init"/>
        </dgm:presLayoutVars>
      </dgm:prSet>
      <dgm:spPr/>
    </dgm:pt>
    <dgm:pt modelId="{2EDDDBCC-A48E-4B47-817E-09966E4C8C5F}" type="pres">
      <dgm:prSet presAssocID="{0036DF4B-FBAD-4721-9B16-1DBDD65339CC}" presName="rootComposite" presStyleCnt="0"/>
      <dgm:spPr/>
    </dgm:pt>
    <dgm:pt modelId="{B2DB4A89-CACB-4DB7-B89F-7108FB267B27}" type="pres">
      <dgm:prSet presAssocID="{0036DF4B-FBAD-4721-9B16-1DBDD65339CC}" presName="rootText" presStyleLbl="node2" presStyleIdx="0" presStyleCnt="2">
        <dgm:presLayoutVars>
          <dgm:chPref val="3"/>
        </dgm:presLayoutVars>
      </dgm:prSet>
      <dgm:spPr/>
    </dgm:pt>
    <dgm:pt modelId="{C7AA2EA1-927C-48C3-A335-C9BE682B92DA}" type="pres">
      <dgm:prSet presAssocID="{0036DF4B-FBAD-4721-9B16-1DBDD65339CC}" presName="rootConnector" presStyleLbl="node2" presStyleIdx="0" presStyleCnt="2"/>
      <dgm:spPr/>
    </dgm:pt>
    <dgm:pt modelId="{85D97641-B9E6-4ED4-932B-592A8B8445DA}" type="pres">
      <dgm:prSet presAssocID="{0036DF4B-FBAD-4721-9B16-1DBDD65339CC}" presName="hierChild4" presStyleCnt="0"/>
      <dgm:spPr/>
    </dgm:pt>
    <dgm:pt modelId="{C571F864-A265-4847-93D1-24D9E43C5F75}" type="pres">
      <dgm:prSet presAssocID="{B6F45B86-14A5-4BFF-80F4-42972149AD0E}" presName="Name37" presStyleLbl="parChTrans1D3" presStyleIdx="0" presStyleCnt="3"/>
      <dgm:spPr/>
    </dgm:pt>
    <dgm:pt modelId="{EB32A636-2961-4792-BA9E-9C9B44F5276D}" type="pres">
      <dgm:prSet presAssocID="{11BE7540-81D6-4970-9D95-6882381AF4BE}" presName="hierRoot2" presStyleCnt="0">
        <dgm:presLayoutVars>
          <dgm:hierBranch val="init"/>
        </dgm:presLayoutVars>
      </dgm:prSet>
      <dgm:spPr/>
    </dgm:pt>
    <dgm:pt modelId="{42FAA5AB-73FF-46C7-AA2A-3D6BA30BC22A}" type="pres">
      <dgm:prSet presAssocID="{11BE7540-81D6-4970-9D95-6882381AF4BE}" presName="rootComposite" presStyleCnt="0"/>
      <dgm:spPr/>
    </dgm:pt>
    <dgm:pt modelId="{F2A94ED7-3D2D-4F45-BB06-08CB3059FA45}" type="pres">
      <dgm:prSet presAssocID="{11BE7540-81D6-4970-9D95-6882381AF4BE}" presName="rootText" presStyleLbl="node3" presStyleIdx="0" presStyleCnt="3">
        <dgm:presLayoutVars>
          <dgm:chPref val="3"/>
        </dgm:presLayoutVars>
      </dgm:prSet>
      <dgm:spPr/>
      <dgm:t>
        <a:bodyPr/>
        <a:lstStyle/>
        <a:p>
          <a:endParaRPr lang="en-GB"/>
        </a:p>
      </dgm:t>
    </dgm:pt>
    <dgm:pt modelId="{CAB40087-20E5-476D-9DE7-14C419EEA513}" type="pres">
      <dgm:prSet presAssocID="{11BE7540-81D6-4970-9D95-6882381AF4BE}" presName="rootConnector" presStyleLbl="node3" presStyleIdx="0" presStyleCnt="3"/>
      <dgm:spPr/>
    </dgm:pt>
    <dgm:pt modelId="{15DBEFD3-FB8B-46DD-BA5F-C5D027D5B456}" type="pres">
      <dgm:prSet presAssocID="{11BE7540-81D6-4970-9D95-6882381AF4BE}" presName="hierChild4" presStyleCnt="0"/>
      <dgm:spPr/>
    </dgm:pt>
    <dgm:pt modelId="{ADC73E30-0C24-4ECF-A6AD-67F19B935CBB}" type="pres">
      <dgm:prSet presAssocID="{11BE7540-81D6-4970-9D95-6882381AF4BE}" presName="hierChild5" presStyleCnt="0"/>
      <dgm:spPr/>
    </dgm:pt>
    <dgm:pt modelId="{BB78775C-3E5B-47E3-9A46-C2291857B080}" type="pres">
      <dgm:prSet presAssocID="{0036DF4B-FBAD-4721-9B16-1DBDD65339CC}" presName="hierChild5" presStyleCnt="0"/>
      <dgm:spPr/>
    </dgm:pt>
    <dgm:pt modelId="{B907459E-9CAA-41B7-B08D-E4F88B25B13C}" type="pres">
      <dgm:prSet presAssocID="{E822BEEF-CCB3-417D-BEF4-28F3FE6FFB97}" presName="Name37" presStyleLbl="parChTrans1D2" presStyleIdx="1" presStyleCnt="2"/>
      <dgm:spPr/>
    </dgm:pt>
    <dgm:pt modelId="{F12CF8C5-22A8-41A9-BB02-3214E8636353}" type="pres">
      <dgm:prSet presAssocID="{DAC9F4E1-287B-4F1D-93FA-80D404898D21}" presName="hierRoot2" presStyleCnt="0">
        <dgm:presLayoutVars>
          <dgm:hierBranch val="init"/>
        </dgm:presLayoutVars>
      </dgm:prSet>
      <dgm:spPr/>
    </dgm:pt>
    <dgm:pt modelId="{992E00B0-574B-4B99-9F68-C6856254E387}" type="pres">
      <dgm:prSet presAssocID="{DAC9F4E1-287B-4F1D-93FA-80D404898D21}" presName="rootComposite" presStyleCnt="0"/>
      <dgm:spPr/>
    </dgm:pt>
    <dgm:pt modelId="{008075BA-D3A1-4B1A-A583-5C1B9D298651}" type="pres">
      <dgm:prSet presAssocID="{DAC9F4E1-287B-4F1D-93FA-80D404898D21}" presName="rootText" presStyleLbl="node2" presStyleIdx="1" presStyleCnt="2">
        <dgm:presLayoutVars>
          <dgm:chPref val="3"/>
        </dgm:presLayoutVars>
      </dgm:prSet>
      <dgm:spPr/>
      <dgm:t>
        <a:bodyPr/>
        <a:lstStyle/>
        <a:p>
          <a:endParaRPr lang="en-GB"/>
        </a:p>
      </dgm:t>
    </dgm:pt>
    <dgm:pt modelId="{5332E61A-AE51-4F5F-BF12-F8D1CAF64E96}" type="pres">
      <dgm:prSet presAssocID="{DAC9F4E1-287B-4F1D-93FA-80D404898D21}" presName="rootConnector" presStyleLbl="node2" presStyleIdx="1" presStyleCnt="2"/>
      <dgm:spPr/>
    </dgm:pt>
    <dgm:pt modelId="{FD6B9773-9073-4D01-907E-19EFD873DAC9}" type="pres">
      <dgm:prSet presAssocID="{DAC9F4E1-287B-4F1D-93FA-80D404898D21}" presName="hierChild4" presStyleCnt="0"/>
      <dgm:spPr/>
    </dgm:pt>
    <dgm:pt modelId="{947F449C-1142-4F53-92C0-5EF9756DBA42}" type="pres">
      <dgm:prSet presAssocID="{0DEEEA04-499E-4005-9943-34D7451B59A8}" presName="Name37" presStyleLbl="parChTrans1D3" presStyleIdx="1" presStyleCnt="3"/>
      <dgm:spPr/>
    </dgm:pt>
    <dgm:pt modelId="{F2CD7E42-1B12-4FCE-A637-7367196F00C4}" type="pres">
      <dgm:prSet presAssocID="{FBF57080-E7C3-4F76-9301-D77415F832CF}" presName="hierRoot2" presStyleCnt="0">
        <dgm:presLayoutVars>
          <dgm:hierBranch val="init"/>
        </dgm:presLayoutVars>
      </dgm:prSet>
      <dgm:spPr/>
    </dgm:pt>
    <dgm:pt modelId="{98D1AE26-F48B-4BF1-9BB1-2CF481129E93}" type="pres">
      <dgm:prSet presAssocID="{FBF57080-E7C3-4F76-9301-D77415F832CF}" presName="rootComposite" presStyleCnt="0"/>
      <dgm:spPr/>
    </dgm:pt>
    <dgm:pt modelId="{B8B1D952-997F-4198-8126-58BF4B3CB58D}" type="pres">
      <dgm:prSet presAssocID="{FBF57080-E7C3-4F76-9301-D77415F832CF}" presName="rootText" presStyleLbl="node3" presStyleIdx="1" presStyleCnt="3">
        <dgm:presLayoutVars>
          <dgm:chPref val="3"/>
        </dgm:presLayoutVars>
      </dgm:prSet>
      <dgm:spPr/>
      <dgm:t>
        <a:bodyPr/>
        <a:lstStyle/>
        <a:p>
          <a:endParaRPr lang="en-GB"/>
        </a:p>
      </dgm:t>
    </dgm:pt>
    <dgm:pt modelId="{65DEF6F8-8B2D-43E2-9563-1238B7521538}" type="pres">
      <dgm:prSet presAssocID="{FBF57080-E7C3-4F76-9301-D77415F832CF}" presName="rootConnector" presStyleLbl="node3" presStyleIdx="1" presStyleCnt="3"/>
      <dgm:spPr/>
    </dgm:pt>
    <dgm:pt modelId="{239DDD36-F880-4F9C-827D-9ACC84EDB2CF}" type="pres">
      <dgm:prSet presAssocID="{FBF57080-E7C3-4F76-9301-D77415F832CF}" presName="hierChild4" presStyleCnt="0"/>
      <dgm:spPr/>
    </dgm:pt>
    <dgm:pt modelId="{24F27B4B-97E9-4506-B499-D840D15B4580}" type="pres">
      <dgm:prSet presAssocID="{FBF57080-E7C3-4F76-9301-D77415F832CF}" presName="hierChild5" presStyleCnt="0"/>
      <dgm:spPr/>
    </dgm:pt>
    <dgm:pt modelId="{DEBF0F57-BA6C-4DF3-B512-54DBC8E7CEED}" type="pres">
      <dgm:prSet presAssocID="{4F09E1C1-CA0D-49B7-87C8-A708570514BA}" presName="Name37" presStyleLbl="parChTrans1D3" presStyleIdx="2" presStyleCnt="3"/>
      <dgm:spPr/>
    </dgm:pt>
    <dgm:pt modelId="{B9037AF2-C9B9-4758-8555-24671FA40284}" type="pres">
      <dgm:prSet presAssocID="{6CDFB4B5-0E63-4C25-B84A-2F859909C47C}" presName="hierRoot2" presStyleCnt="0">
        <dgm:presLayoutVars>
          <dgm:hierBranch val="init"/>
        </dgm:presLayoutVars>
      </dgm:prSet>
      <dgm:spPr/>
    </dgm:pt>
    <dgm:pt modelId="{86BECC9D-E47F-41E7-8CEA-CB93E0A94B34}" type="pres">
      <dgm:prSet presAssocID="{6CDFB4B5-0E63-4C25-B84A-2F859909C47C}" presName="rootComposite" presStyleCnt="0"/>
      <dgm:spPr/>
    </dgm:pt>
    <dgm:pt modelId="{53B464E2-5531-4322-AF42-EB69F99DBE73}" type="pres">
      <dgm:prSet presAssocID="{6CDFB4B5-0E63-4C25-B84A-2F859909C47C}" presName="rootText" presStyleLbl="node3" presStyleIdx="2" presStyleCnt="3">
        <dgm:presLayoutVars>
          <dgm:chPref val="3"/>
        </dgm:presLayoutVars>
      </dgm:prSet>
      <dgm:spPr/>
    </dgm:pt>
    <dgm:pt modelId="{E48549AA-D7E0-4CA7-AB39-B4D540DB4701}" type="pres">
      <dgm:prSet presAssocID="{6CDFB4B5-0E63-4C25-B84A-2F859909C47C}" presName="rootConnector" presStyleLbl="node3" presStyleIdx="2" presStyleCnt="3"/>
      <dgm:spPr/>
    </dgm:pt>
    <dgm:pt modelId="{6A40A776-372C-487B-A5B8-47D8BF44FC0C}" type="pres">
      <dgm:prSet presAssocID="{6CDFB4B5-0E63-4C25-B84A-2F859909C47C}" presName="hierChild4" presStyleCnt="0"/>
      <dgm:spPr/>
    </dgm:pt>
    <dgm:pt modelId="{AB5CD001-7EBC-4255-BD17-8A91183D2604}" type="pres">
      <dgm:prSet presAssocID="{6CDFB4B5-0E63-4C25-B84A-2F859909C47C}" presName="hierChild5" presStyleCnt="0"/>
      <dgm:spPr/>
    </dgm:pt>
    <dgm:pt modelId="{534D87B5-F93B-46E7-99E7-62BEEEF2CC37}" type="pres">
      <dgm:prSet presAssocID="{DAC9F4E1-287B-4F1D-93FA-80D404898D21}" presName="hierChild5" presStyleCnt="0"/>
      <dgm:spPr/>
    </dgm:pt>
    <dgm:pt modelId="{354CB402-C7B2-4690-81B1-B83FD6B8AE2E}" type="pres">
      <dgm:prSet presAssocID="{39A770C0-0E66-4A8A-B432-41C439FE7259}" presName="hierChild3" presStyleCnt="0"/>
      <dgm:spPr/>
    </dgm:pt>
  </dgm:ptLst>
  <dgm:cxnLst>
    <dgm:cxn modelId="{64235E10-4733-4563-8CD0-C69C0F4B7BF9}" type="presOf" srcId="{E822BEEF-CCB3-417D-BEF4-28F3FE6FFB97}" destId="{B907459E-9CAA-41B7-B08D-E4F88B25B13C}" srcOrd="0" destOrd="0" presId="urn:microsoft.com/office/officeart/2005/8/layout/orgChart1"/>
    <dgm:cxn modelId="{87097672-C934-4ED1-AF8F-5A6083D0BFD1}" type="presOf" srcId="{B6F45B86-14A5-4BFF-80F4-42972149AD0E}" destId="{C571F864-A265-4847-93D1-24D9E43C5F75}" srcOrd="0" destOrd="0" presId="urn:microsoft.com/office/officeart/2005/8/layout/orgChart1"/>
    <dgm:cxn modelId="{5DCA77E1-3C5F-4884-BC66-FA87C4BD1306}" type="presOf" srcId="{0036DF4B-FBAD-4721-9B16-1DBDD65339CC}" destId="{C7AA2EA1-927C-48C3-A335-C9BE682B92DA}" srcOrd="1" destOrd="0" presId="urn:microsoft.com/office/officeart/2005/8/layout/orgChart1"/>
    <dgm:cxn modelId="{5E64B8CC-8BD2-4C16-AFEC-9A1A3D41007B}" type="presOf" srcId="{39A770C0-0E66-4A8A-B432-41C439FE7259}" destId="{C5E890B3-6D2F-4143-93AF-07E7E98B3F97}" srcOrd="0" destOrd="0" presId="urn:microsoft.com/office/officeart/2005/8/layout/orgChart1"/>
    <dgm:cxn modelId="{2E6D8A9F-A1C5-473B-8B90-DBC8F83BDF0E}" type="presOf" srcId="{11BE7540-81D6-4970-9D95-6882381AF4BE}" destId="{CAB40087-20E5-476D-9DE7-14C419EEA513}" srcOrd="1" destOrd="0" presId="urn:microsoft.com/office/officeart/2005/8/layout/orgChart1"/>
    <dgm:cxn modelId="{9DD16045-C2D8-4CF6-8548-13D5128128B7}" type="presOf" srcId="{DAC9F4E1-287B-4F1D-93FA-80D404898D21}" destId="{008075BA-D3A1-4B1A-A583-5C1B9D298651}" srcOrd="0" destOrd="0" presId="urn:microsoft.com/office/officeart/2005/8/layout/orgChart1"/>
    <dgm:cxn modelId="{41613CA6-A13D-44CC-918E-B3659B5468AD}" type="presOf" srcId="{0036DF4B-FBAD-4721-9B16-1DBDD65339CC}" destId="{B2DB4A89-CACB-4DB7-B89F-7108FB267B27}" srcOrd="0" destOrd="0" presId="urn:microsoft.com/office/officeart/2005/8/layout/orgChart1"/>
    <dgm:cxn modelId="{066A5351-7200-4282-AED1-2487F04EB6B6}" srcId="{39A770C0-0E66-4A8A-B432-41C439FE7259}" destId="{DAC9F4E1-287B-4F1D-93FA-80D404898D21}" srcOrd="1" destOrd="0" parTransId="{E822BEEF-CCB3-417D-BEF4-28F3FE6FFB97}" sibTransId="{38FC2D7A-9C6C-48BF-AF52-A7D258378FE9}"/>
    <dgm:cxn modelId="{548D37D2-8FA2-4861-92A9-11098D0690F9}" type="presOf" srcId="{11BE7540-81D6-4970-9D95-6882381AF4BE}" destId="{F2A94ED7-3D2D-4F45-BB06-08CB3059FA45}" srcOrd="0" destOrd="0" presId="urn:microsoft.com/office/officeart/2005/8/layout/orgChart1"/>
    <dgm:cxn modelId="{9A5E6E31-5F82-465D-833D-5B2334CA7148}" type="presOf" srcId="{FBF57080-E7C3-4F76-9301-D77415F832CF}" destId="{B8B1D952-997F-4198-8126-58BF4B3CB58D}" srcOrd="0" destOrd="0" presId="urn:microsoft.com/office/officeart/2005/8/layout/orgChart1"/>
    <dgm:cxn modelId="{3676D487-1F24-4D4E-9FFA-B4520CEB0363}" type="presOf" srcId="{DAD32877-1152-4C02-89C4-A319F316A993}" destId="{42624FED-4E74-44CC-BA73-A45F425DA69B}" srcOrd="0" destOrd="0" presId="urn:microsoft.com/office/officeart/2005/8/layout/orgChart1"/>
    <dgm:cxn modelId="{F216C480-4C5F-4C03-ACD6-DE3974D0D259}" type="presOf" srcId="{FBF57080-E7C3-4F76-9301-D77415F832CF}" destId="{65DEF6F8-8B2D-43E2-9563-1238B7521538}" srcOrd="1" destOrd="0" presId="urn:microsoft.com/office/officeart/2005/8/layout/orgChart1"/>
    <dgm:cxn modelId="{8BBF6776-C9E4-4CAD-B88F-BC4EFF374CC4}" type="presOf" srcId="{292B3973-9A1E-44D3-8AA5-C22B47174E23}" destId="{364A6D8C-0FDD-4C26-8BD2-AD94413B9064}" srcOrd="0" destOrd="0" presId="urn:microsoft.com/office/officeart/2005/8/layout/orgChart1"/>
    <dgm:cxn modelId="{8D1FBA51-862D-4CEF-8313-3953B1C4566C}" type="presOf" srcId="{DAC9F4E1-287B-4F1D-93FA-80D404898D21}" destId="{5332E61A-AE51-4F5F-BF12-F8D1CAF64E96}" srcOrd="1" destOrd="0" presId="urn:microsoft.com/office/officeart/2005/8/layout/orgChart1"/>
    <dgm:cxn modelId="{745F6441-1083-4981-A600-FC415AF0405A}" srcId="{39A770C0-0E66-4A8A-B432-41C439FE7259}" destId="{0036DF4B-FBAD-4721-9B16-1DBDD65339CC}" srcOrd="0" destOrd="0" parTransId="{DAD32877-1152-4C02-89C4-A319F316A993}" sibTransId="{356992F5-B2C2-4DB2-A9BD-5CB1EA950D68}"/>
    <dgm:cxn modelId="{88D7AD29-D957-4C15-AEF5-A4EBA35FCE4B}" type="presOf" srcId="{0DEEEA04-499E-4005-9943-34D7451B59A8}" destId="{947F449C-1142-4F53-92C0-5EF9756DBA42}" srcOrd="0" destOrd="0" presId="urn:microsoft.com/office/officeart/2005/8/layout/orgChart1"/>
    <dgm:cxn modelId="{5426B110-05F8-4864-AC59-638B9D73C66A}" type="presOf" srcId="{6CDFB4B5-0E63-4C25-B84A-2F859909C47C}" destId="{E48549AA-D7E0-4CA7-AB39-B4D540DB4701}" srcOrd="1" destOrd="0" presId="urn:microsoft.com/office/officeart/2005/8/layout/orgChart1"/>
    <dgm:cxn modelId="{D742FD60-1FA9-4602-AB87-ECA12FB7CE88}" type="presOf" srcId="{4F09E1C1-CA0D-49B7-87C8-A708570514BA}" destId="{DEBF0F57-BA6C-4DF3-B512-54DBC8E7CEED}" srcOrd="0" destOrd="0" presId="urn:microsoft.com/office/officeart/2005/8/layout/orgChart1"/>
    <dgm:cxn modelId="{32DB3690-62E0-414D-B068-D36FC75BE091}" srcId="{DAC9F4E1-287B-4F1D-93FA-80D404898D21}" destId="{FBF57080-E7C3-4F76-9301-D77415F832CF}" srcOrd="0" destOrd="0" parTransId="{0DEEEA04-499E-4005-9943-34D7451B59A8}" sibTransId="{4DDD1890-0E5F-4AEB-88C5-A425F24FD64E}"/>
    <dgm:cxn modelId="{77DB4B00-A650-4D32-B015-E6A1396B9F6E}" type="presOf" srcId="{6CDFB4B5-0E63-4C25-B84A-2F859909C47C}" destId="{53B464E2-5531-4322-AF42-EB69F99DBE73}" srcOrd="0" destOrd="0" presId="urn:microsoft.com/office/officeart/2005/8/layout/orgChart1"/>
    <dgm:cxn modelId="{A650E3A1-1840-48ED-BB11-ABD95F6AD467}" srcId="{292B3973-9A1E-44D3-8AA5-C22B47174E23}" destId="{39A770C0-0E66-4A8A-B432-41C439FE7259}" srcOrd="0" destOrd="0" parTransId="{56B35FB3-449B-446D-BC69-C4DD7237AE0F}" sibTransId="{B8C8B210-C008-42CF-B9BD-BCC344DFD345}"/>
    <dgm:cxn modelId="{B3040F34-6636-4F20-A0EF-D3B78774C172}" srcId="{DAC9F4E1-287B-4F1D-93FA-80D404898D21}" destId="{6CDFB4B5-0E63-4C25-B84A-2F859909C47C}" srcOrd="1" destOrd="0" parTransId="{4F09E1C1-CA0D-49B7-87C8-A708570514BA}" sibTransId="{0963AE68-1E46-46AC-B1D6-155A24A29EF1}"/>
    <dgm:cxn modelId="{D2E723F1-9C9D-423C-9B03-FA3F28BE8691}" srcId="{0036DF4B-FBAD-4721-9B16-1DBDD65339CC}" destId="{11BE7540-81D6-4970-9D95-6882381AF4BE}" srcOrd="0" destOrd="0" parTransId="{B6F45B86-14A5-4BFF-80F4-42972149AD0E}" sibTransId="{44DAB906-07E9-407E-BF63-E8F4EB18D764}"/>
    <dgm:cxn modelId="{4121B37B-912F-49C1-9B9C-D8223CFBC775}" type="presOf" srcId="{39A770C0-0E66-4A8A-B432-41C439FE7259}" destId="{15A41F5E-20FC-49D5-A111-6894488D92C5}" srcOrd="1" destOrd="0" presId="urn:microsoft.com/office/officeart/2005/8/layout/orgChart1"/>
    <dgm:cxn modelId="{95C79706-E9B2-48BC-A37A-F83FBD587785}" type="presParOf" srcId="{364A6D8C-0FDD-4C26-8BD2-AD94413B9064}" destId="{46E2BD5B-A410-4319-9650-C452D82E8841}" srcOrd="0" destOrd="0" presId="urn:microsoft.com/office/officeart/2005/8/layout/orgChart1"/>
    <dgm:cxn modelId="{1455DF85-5BA0-4BCE-B070-580CA5E8430E}" type="presParOf" srcId="{46E2BD5B-A410-4319-9650-C452D82E8841}" destId="{2696BA55-ECDC-4010-9067-F10B6C90B7A7}" srcOrd="0" destOrd="0" presId="urn:microsoft.com/office/officeart/2005/8/layout/orgChart1"/>
    <dgm:cxn modelId="{16410953-BD40-4C98-91BA-0EDF4ECC3A56}" type="presParOf" srcId="{2696BA55-ECDC-4010-9067-F10B6C90B7A7}" destId="{C5E890B3-6D2F-4143-93AF-07E7E98B3F97}" srcOrd="0" destOrd="0" presId="urn:microsoft.com/office/officeart/2005/8/layout/orgChart1"/>
    <dgm:cxn modelId="{FC5D9F5B-4B62-4B8A-ADDC-E279370FDACE}" type="presParOf" srcId="{2696BA55-ECDC-4010-9067-F10B6C90B7A7}" destId="{15A41F5E-20FC-49D5-A111-6894488D92C5}" srcOrd="1" destOrd="0" presId="urn:microsoft.com/office/officeart/2005/8/layout/orgChart1"/>
    <dgm:cxn modelId="{3D1A7C5B-63ED-4C58-A8A0-0C2BD72E5408}" type="presParOf" srcId="{46E2BD5B-A410-4319-9650-C452D82E8841}" destId="{AB69823E-5901-4369-ACA8-6838118BDE01}" srcOrd="1" destOrd="0" presId="urn:microsoft.com/office/officeart/2005/8/layout/orgChart1"/>
    <dgm:cxn modelId="{C3D79457-6BC7-4AFD-B5E0-F4291348288F}" type="presParOf" srcId="{AB69823E-5901-4369-ACA8-6838118BDE01}" destId="{42624FED-4E74-44CC-BA73-A45F425DA69B}" srcOrd="0" destOrd="0" presId="urn:microsoft.com/office/officeart/2005/8/layout/orgChart1"/>
    <dgm:cxn modelId="{6F072CBB-E84F-4D96-9396-EDA3ECBECC2A}" type="presParOf" srcId="{AB69823E-5901-4369-ACA8-6838118BDE01}" destId="{E48D81DD-596B-4403-B604-E3417AA841CF}" srcOrd="1" destOrd="0" presId="urn:microsoft.com/office/officeart/2005/8/layout/orgChart1"/>
    <dgm:cxn modelId="{F951272D-D056-4EDB-9225-806830482047}" type="presParOf" srcId="{E48D81DD-596B-4403-B604-E3417AA841CF}" destId="{2EDDDBCC-A48E-4B47-817E-09966E4C8C5F}" srcOrd="0" destOrd="0" presId="urn:microsoft.com/office/officeart/2005/8/layout/orgChart1"/>
    <dgm:cxn modelId="{D71BD955-D56B-4057-8F97-E3F51466790E}" type="presParOf" srcId="{2EDDDBCC-A48E-4B47-817E-09966E4C8C5F}" destId="{B2DB4A89-CACB-4DB7-B89F-7108FB267B27}" srcOrd="0" destOrd="0" presId="urn:microsoft.com/office/officeart/2005/8/layout/orgChart1"/>
    <dgm:cxn modelId="{10621C28-2650-4548-9A31-5113C4976843}" type="presParOf" srcId="{2EDDDBCC-A48E-4B47-817E-09966E4C8C5F}" destId="{C7AA2EA1-927C-48C3-A335-C9BE682B92DA}" srcOrd="1" destOrd="0" presId="urn:microsoft.com/office/officeart/2005/8/layout/orgChart1"/>
    <dgm:cxn modelId="{14CFF489-1517-4CD7-8FA0-ECF6560B5BA8}" type="presParOf" srcId="{E48D81DD-596B-4403-B604-E3417AA841CF}" destId="{85D97641-B9E6-4ED4-932B-592A8B8445DA}" srcOrd="1" destOrd="0" presId="urn:microsoft.com/office/officeart/2005/8/layout/orgChart1"/>
    <dgm:cxn modelId="{0575E1C5-7E43-4B28-BB1A-377494D49616}" type="presParOf" srcId="{85D97641-B9E6-4ED4-932B-592A8B8445DA}" destId="{C571F864-A265-4847-93D1-24D9E43C5F75}" srcOrd="0" destOrd="0" presId="urn:microsoft.com/office/officeart/2005/8/layout/orgChart1"/>
    <dgm:cxn modelId="{D5552C02-7E4C-4234-99B8-65E9B2AB46CF}" type="presParOf" srcId="{85D97641-B9E6-4ED4-932B-592A8B8445DA}" destId="{EB32A636-2961-4792-BA9E-9C9B44F5276D}" srcOrd="1" destOrd="0" presId="urn:microsoft.com/office/officeart/2005/8/layout/orgChart1"/>
    <dgm:cxn modelId="{BF456797-5548-4CE2-8C87-1BD384A6757A}" type="presParOf" srcId="{EB32A636-2961-4792-BA9E-9C9B44F5276D}" destId="{42FAA5AB-73FF-46C7-AA2A-3D6BA30BC22A}" srcOrd="0" destOrd="0" presId="urn:microsoft.com/office/officeart/2005/8/layout/orgChart1"/>
    <dgm:cxn modelId="{413EFD64-A3B3-4FD5-AD9A-C604D693C5BB}" type="presParOf" srcId="{42FAA5AB-73FF-46C7-AA2A-3D6BA30BC22A}" destId="{F2A94ED7-3D2D-4F45-BB06-08CB3059FA45}" srcOrd="0" destOrd="0" presId="urn:microsoft.com/office/officeart/2005/8/layout/orgChart1"/>
    <dgm:cxn modelId="{BF2A6DD6-2DD2-45D8-8CCE-74246490A9E9}" type="presParOf" srcId="{42FAA5AB-73FF-46C7-AA2A-3D6BA30BC22A}" destId="{CAB40087-20E5-476D-9DE7-14C419EEA513}" srcOrd="1" destOrd="0" presId="urn:microsoft.com/office/officeart/2005/8/layout/orgChart1"/>
    <dgm:cxn modelId="{B438436F-3706-4466-A124-4657F482EC13}" type="presParOf" srcId="{EB32A636-2961-4792-BA9E-9C9B44F5276D}" destId="{15DBEFD3-FB8B-46DD-BA5F-C5D027D5B456}" srcOrd="1" destOrd="0" presId="urn:microsoft.com/office/officeart/2005/8/layout/orgChart1"/>
    <dgm:cxn modelId="{2845ADEB-2DF1-41BD-B5A4-CA691E80B0A2}" type="presParOf" srcId="{EB32A636-2961-4792-BA9E-9C9B44F5276D}" destId="{ADC73E30-0C24-4ECF-A6AD-67F19B935CBB}" srcOrd="2" destOrd="0" presId="urn:microsoft.com/office/officeart/2005/8/layout/orgChart1"/>
    <dgm:cxn modelId="{DB6E52CD-3E3E-407B-AF7C-1FB345A40618}" type="presParOf" srcId="{E48D81DD-596B-4403-B604-E3417AA841CF}" destId="{BB78775C-3E5B-47E3-9A46-C2291857B080}" srcOrd="2" destOrd="0" presId="urn:microsoft.com/office/officeart/2005/8/layout/orgChart1"/>
    <dgm:cxn modelId="{E12843DD-864D-475F-B332-2ACE68CDD7EE}" type="presParOf" srcId="{AB69823E-5901-4369-ACA8-6838118BDE01}" destId="{B907459E-9CAA-41B7-B08D-E4F88B25B13C}" srcOrd="2" destOrd="0" presId="urn:microsoft.com/office/officeart/2005/8/layout/orgChart1"/>
    <dgm:cxn modelId="{E14DA4A0-2F70-4EA1-A745-FD177A529930}" type="presParOf" srcId="{AB69823E-5901-4369-ACA8-6838118BDE01}" destId="{F12CF8C5-22A8-41A9-BB02-3214E8636353}" srcOrd="3" destOrd="0" presId="urn:microsoft.com/office/officeart/2005/8/layout/orgChart1"/>
    <dgm:cxn modelId="{AC1F8796-F3F1-481A-994C-32169C2B2A66}" type="presParOf" srcId="{F12CF8C5-22A8-41A9-BB02-3214E8636353}" destId="{992E00B0-574B-4B99-9F68-C6856254E387}" srcOrd="0" destOrd="0" presId="urn:microsoft.com/office/officeart/2005/8/layout/orgChart1"/>
    <dgm:cxn modelId="{5CAAE030-0EAD-4A5B-8482-C38A00F5E520}" type="presParOf" srcId="{992E00B0-574B-4B99-9F68-C6856254E387}" destId="{008075BA-D3A1-4B1A-A583-5C1B9D298651}" srcOrd="0" destOrd="0" presId="urn:microsoft.com/office/officeart/2005/8/layout/orgChart1"/>
    <dgm:cxn modelId="{C7182B50-2DCE-4617-A5E3-3789B8AE3F5F}" type="presParOf" srcId="{992E00B0-574B-4B99-9F68-C6856254E387}" destId="{5332E61A-AE51-4F5F-BF12-F8D1CAF64E96}" srcOrd="1" destOrd="0" presId="urn:microsoft.com/office/officeart/2005/8/layout/orgChart1"/>
    <dgm:cxn modelId="{AF143C54-CFAF-46E1-B67C-27432FD7D5DA}" type="presParOf" srcId="{F12CF8C5-22A8-41A9-BB02-3214E8636353}" destId="{FD6B9773-9073-4D01-907E-19EFD873DAC9}" srcOrd="1" destOrd="0" presId="urn:microsoft.com/office/officeart/2005/8/layout/orgChart1"/>
    <dgm:cxn modelId="{62E4F7DE-D6A2-475B-988C-C724D0D93EC8}" type="presParOf" srcId="{FD6B9773-9073-4D01-907E-19EFD873DAC9}" destId="{947F449C-1142-4F53-92C0-5EF9756DBA42}" srcOrd="0" destOrd="0" presId="urn:microsoft.com/office/officeart/2005/8/layout/orgChart1"/>
    <dgm:cxn modelId="{C75BE23F-B6E0-43BD-A74A-9D7D942753C9}" type="presParOf" srcId="{FD6B9773-9073-4D01-907E-19EFD873DAC9}" destId="{F2CD7E42-1B12-4FCE-A637-7367196F00C4}" srcOrd="1" destOrd="0" presId="urn:microsoft.com/office/officeart/2005/8/layout/orgChart1"/>
    <dgm:cxn modelId="{82A70443-5BDD-4927-9CB6-940A0C0373FE}" type="presParOf" srcId="{F2CD7E42-1B12-4FCE-A637-7367196F00C4}" destId="{98D1AE26-F48B-4BF1-9BB1-2CF481129E93}" srcOrd="0" destOrd="0" presId="urn:microsoft.com/office/officeart/2005/8/layout/orgChart1"/>
    <dgm:cxn modelId="{62FDD023-F737-420D-BD96-2E4E356670F1}" type="presParOf" srcId="{98D1AE26-F48B-4BF1-9BB1-2CF481129E93}" destId="{B8B1D952-997F-4198-8126-58BF4B3CB58D}" srcOrd="0" destOrd="0" presId="urn:microsoft.com/office/officeart/2005/8/layout/orgChart1"/>
    <dgm:cxn modelId="{67E7B4E4-4EC0-41DB-BD0D-C687B514E430}" type="presParOf" srcId="{98D1AE26-F48B-4BF1-9BB1-2CF481129E93}" destId="{65DEF6F8-8B2D-43E2-9563-1238B7521538}" srcOrd="1" destOrd="0" presId="urn:microsoft.com/office/officeart/2005/8/layout/orgChart1"/>
    <dgm:cxn modelId="{4F8D1D57-D493-46C3-973F-D27F608ACCB1}" type="presParOf" srcId="{F2CD7E42-1B12-4FCE-A637-7367196F00C4}" destId="{239DDD36-F880-4F9C-827D-9ACC84EDB2CF}" srcOrd="1" destOrd="0" presId="urn:microsoft.com/office/officeart/2005/8/layout/orgChart1"/>
    <dgm:cxn modelId="{826E10A6-D719-4161-B2EF-153C55E0F084}" type="presParOf" srcId="{F2CD7E42-1B12-4FCE-A637-7367196F00C4}" destId="{24F27B4B-97E9-4506-B499-D840D15B4580}" srcOrd="2" destOrd="0" presId="urn:microsoft.com/office/officeart/2005/8/layout/orgChart1"/>
    <dgm:cxn modelId="{B4CE60D6-7B96-44ED-9F37-682CDEE35F1F}" type="presParOf" srcId="{FD6B9773-9073-4D01-907E-19EFD873DAC9}" destId="{DEBF0F57-BA6C-4DF3-B512-54DBC8E7CEED}" srcOrd="2" destOrd="0" presId="urn:microsoft.com/office/officeart/2005/8/layout/orgChart1"/>
    <dgm:cxn modelId="{9CEE8493-812E-42D7-8809-6B6CD9DB1DA4}" type="presParOf" srcId="{FD6B9773-9073-4D01-907E-19EFD873DAC9}" destId="{B9037AF2-C9B9-4758-8555-24671FA40284}" srcOrd="3" destOrd="0" presId="urn:microsoft.com/office/officeart/2005/8/layout/orgChart1"/>
    <dgm:cxn modelId="{FDABCA20-5867-44C8-A609-0176E7DC7310}" type="presParOf" srcId="{B9037AF2-C9B9-4758-8555-24671FA40284}" destId="{86BECC9D-E47F-41E7-8CEA-CB93E0A94B34}" srcOrd="0" destOrd="0" presId="urn:microsoft.com/office/officeart/2005/8/layout/orgChart1"/>
    <dgm:cxn modelId="{BE5ADF82-F3D0-4102-BF0E-72EAA9462C32}" type="presParOf" srcId="{86BECC9D-E47F-41E7-8CEA-CB93E0A94B34}" destId="{53B464E2-5531-4322-AF42-EB69F99DBE73}" srcOrd="0" destOrd="0" presId="urn:microsoft.com/office/officeart/2005/8/layout/orgChart1"/>
    <dgm:cxn modelId="{0F0F58C7-B687-4349-9926-07B429F8B9D7}" type="presParOf" srcId="{86BECC9D-E47F-41E7-8CEA-CB93E0A94B34}" destId="{E48549AA-D7E0-4CA7-AB39-B4D540DB4701}" srcOrd="1" destOrd="0" presId="urn:microsoft.com/office/officeart/2005/8/layout/orgChart1"/>
    <dgm:cxn modelId="{2F425202-90EE-43F4-B6A0-71484685EEB3}" type="presParOf" srcId="{B9037AF2-C9B9-4758-8555-24671FA40284}" destId="{6A40A776-372C-487B-A5B8-47D8BF44FC0C}" srcOrd="1" destOrd="0" presId="urn:microsoft.com/office/officeart/2005/8/layout/orgChart1"/>
    <dgm:cxn modelId="{EC599500-8463-4D61-A7AD-FA154BD152A9}" type="presParOf" srcId="{B9037AF2-C9B9-4758-8555-24671FA40284}" destId="{AB5CD001-7EBC-4255-BD17-8A91183D2604}" srcOrd="2" destOrd="0" presId="urn:microsoft.com/office/officeart/2005/8/layout/orgChart1"/>
    <dgm:cxn modelId="{C7432C88-CA12-461E-8E06-66470B796F23}" type="presParOf" srcId="{F12CF8C5-22A8-41A9-BB02-3214E8636353}" destId="{534D87B5-F93B-46E7-99E7-62BEEEF2CC37}" srcOrd="2" destOrd="0" presId="urn:microsoft.com/office/officeart/2005/8/layout/orgChart1"/>
    <dgm:cxn modelId="{F29E2F0A-A316-4FE8-93CF-84A4CA789E75}" type="presParOf" srcId="{46E2BD5B-A410-4319-9650-C452D82E8841}" destId="{354CB402-C7B2-4690-81B1-B83FD6B8AE2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0F57-BA6C-4DF3-B512-54DBC8E7CEED}">
      <dsp:nvSpPr>
        <dsp:cNvPr id="0" name=""/>
        <dsp:cNvSpPr/>
      </dsp:nvSpPr>
      <dsp:spPr>
        <a:xfrm>
          <a:off x="3922454" y="1977122"/>
          <a:ext cx="245084" cy="1911655"/>
        </a:xfrm>
        <a:custGeom>
          <a:avLst/>
          <a:gdLst/>
          <a:ahLst/>
          <a:cxnLst/>
          <a:rect l="0" t="0" r="0" b="0"/>
          <a:pathLst>
            <a:path>
              <a:moveTo>
                <a:pt x="0" y="0"/>
              </a:moveTo>
              <a:lnTo>
                <a:pt x="0" y="1911655"/>
              </a:lnTo>
              <a:lnTo>
                <a:pt x="245084" y="19116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F449C-1142-4F53-92C0-5EF9756DBA42}">
      <dsp:nvSpPr>
        <dsp:cNvPr id="0" name=""/>
        <dsp:cNvSpPr/>
      </dsp:nvSpPr>
      <dsp:spPr>
        <a:xfrm>
          <a:off x="3922454" y="1977122"/>
          <a:ext cx="245084" cy="751590"/>
        </a:xfrm>
        <a:custGeom>
          <a:avLst/>
          <a:gdLst/>
          <a:ahLst/>
          <a:cxnLst/>
          <a:rect l="0" t="0" r="0" b="0"/>
          <a:pathLst>
            <a:path>
              <a:moveTo>
                <a:pt x="0" y="0"/>
              </a:moveTo>
              <a:lnTo>
                <a:pt x="0" y="751590"/>
              </a:lnTo>
              <a:lnTo>
                <a:pt x="245084" y="75159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7459E-9CAA-41B7-B08D-E4F88B25B13C}">
      <dsp:nvSpPr>
        <dsp:cNvPr id="0" name=""/>
        <dsp:cNvSpPr/>
      </dsp:nvSpPr>
      <dsp:spPr>
        <a:xfrm>
          <a:off x="3587506" y="817058"/>
          <a:ext cx="988505" cy="343117"/>
        </a:xfrm>
        <a:custGeom>
          <a:avLst/>
          <a:gdLst/>
          <a:ahLst/>
          <a:cxnLst/>
          <a:rect l="0" t="0" r="0" b="0"/>
          <a:pathLst>
            <a:path>
              <a:moveTo>
                <a:pt x="0" y="0"/>
              </a:moveTo>
              <a:lnTo>
                <a:pt x="0" y="171558"/>
              </a:lnTo>
              <a:lnTo>
                <a:pt x="988505" y="171558"/>
              </a:lnTo>
              <a:lnTo>
                <a:pt x="988505" y="34311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1F864-A265-4847-93D1-24D9E43C5F75}">
      <dsp:nvSpPr>
        <dsp:cNvPr id="0" name=""/>
        <dsp:cNvSpPr/>
      </dsp:nvSpPr>
      <dsp:spPr>
        <a:xfrm>
          <a:off x="1945443" y="1977122"/>
          <a:ext cx="245084" cy="751590"/>
        </a:xfrm>
        <a:custGeom>
          <a:avLst/>
          <a:gdLst/>
          <a:ahLst/>
          <a:cxnLst/>
          <a:rect l="0" t="0" r="0" b="0"/>
          <a:pathLst>
            <a:path>
              <a:moveTo>
                <a:pt x="0" y="0"/>
              </a:moveTo>
              <a:lnTo>
                <a:pt x="0" y="751590"/>
              </a:lnTo>
              <a:lnTo>
                <a:pt x="245084" y="75159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24FED-4E74-44CC-BA73-A45F425DA69B}">
      <dsp:nvSpPr>
        <dsp:cNvPr id="0" name=""/>
        <dsp:cNvSpPr/>
      </dsp:nvSpPr>
      <dsp:spPr>
        <a:xfrm>
          <a:off x="2599001" y="817058"/>
          <a:ext cx="988505" cy="343117"/>
        </a:xfrm>
        <a:custGeom>
          <a:avLst/>
          <a:gdLst/>
          <a:ahLst/>
          <a:cxnLst/>
          <a:rect l="0" t="0" r="0" b="0"/>
          <a:pathLst>
            <a:path>
              <a:moveTo>
                <a:pt x="988505" y="0"/>
              </a:moveTo>
              <a:lnTo>
                <a:pt x="988505" y="171558"/>
              </a:lnTo>
              <a:lnTo>
                <a:pt x="0" y="171558"/>
              </a:lnTo>
              <a:lnTo>
                <a:pt x="0" y="34311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890B3-6D2F-4143-93AF-07E7E98B3F97}">
      <dsp:nvSpPr>
        <dsp:cNvPr id="0" name=""/>
        <dsp:cNvSpPr/>
      </dsp:nvSpPr>
      <dsp:spPr>
        <a:xfrm>
          <a:off x="2770560" y="111"/>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Businesses move out of the EU</a:t>
          </a:r>
          <a:endParaRPr lang="en-GB" sz="1500" kern="1200" dirty="0"/>
        </a:p>
      </dsp:txBody>
      <dsp:txXfrm>
        <a:off x="2770560" y="111"/>
        <a:ext cx="1633893" cy="816946"/>
      </dsp:txXfrm>
    </dsp:sp>
    <dsp:sp modelId="{B2DB4A89-CACB-4DB7-B89F-7108FB267B27}">
      <dsp:nvSpPr>
        <dsp:cNvPr id="0" name=""/>
        <dsp:cNvSpPr/>
      </dsp:nvSpPr>
      <dsp:spPr>
        <a:xfrm>
          <a:off x="1782054" y="1160176"/>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Businesses continue emit the same levels of CO</a:t>
          </a:r>
          <a:r>
            <a:rPr lang="en-GB" sz="1500" kern="1200" baseline="-25000" dirty="0" smtClean="0"/>
            <a:t>2</a:t>
          </a:r>
          <a:endParaRPr lang="en-GB" sz="1500" kern="1200" baseline="-25000" dirty="0"/>
        </a:p>
      </dsp:txBody>
      <dsp:txXfrm>
        <a:off x="1782054" y="1160176"/>
        <a:ext cx="1633893" cy="816946"/>
      </dsp:txXfrm>
    </dsp:sp>
    <dsp:sp modelId="{F2A94ED7-3D2D-4F45-BB06-08CB3059FA45}">
      <dsp:nvSpPr>
        <dsp:cNvPr id="0" name=""/>
        <dsp:cNvSpPr/>
      </dsp:nvSpPr>
      <dsp:spPr>
        <a:xfrm>
          <a:off x="2190527" y="2320240"/>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baseline="-25000" dirty="0" smtClean="0"/>
            <a:t>Emissions remain the same they just change in their distribution</a:t>
          </a:r>
          <a:endParaRPr lang="en-GB" sz="1500" kern="1200" baseline="-25000" dirty="0"/>
        </a:p>
      </dsp:txBody>
      <dsp:txXfrm>
        <a:off x="2190527" y="2320240"/>
        <a:ext cx="1633893" cy="816946"/>
      </dsp:txXfrm>
    </dsp:sp>
    <dsp:sp modelId="{008075BA-D3A1-4B1A-A583-5C1B9D298651}">
      <dsp:nvSpPr>
        <dsp:cNvPr id="0" name=""/>
        <dsp:cNvSpPr/>
      </dsp:nvSpPr>
      <dsp:spPr>
        <a:xfrm>
          <a:off x="3759065" y="1160176"/>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baseline="-25000" dirty="0" smtClean="0"/>
            <a:t>Demand for carbon credits is reduced</a:t>
          </a:r>
          <a:endParaRPr lang="en-GB" sz="1500" kern="1200" baseline="-25000" dirty="0"/>
        </a:p>
      </dsp:txBody>
      <dsp:txXfrm>
        <a:off x="3759065" y="1160176"/>
        <a:ext cx="1633893" cy="816946"/>
      </dsp:txXfrm>
    </dsp:sp>
    <dsp:sp modelId="{B8B1D952-997F-4198-8126-58BF4B3CB58D}">
      <dsp:nvSpPr>
        <dsp:cNvPr id="0" name=""/>
        <dsp:cNvSpPr/>
      </dsp:nvSpPr>
      <dsp:spPr>
        <a:xfrm>
          <a:off x="4167538" y="2320240"/>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It is cheaper for companies to continue to be ‘dirty’</a:t>
          </a:r>
          <a:endParaRPr lang="en-GB" sz="1500" kern="1200" dirty="0"/>
        </a:p>
      </dsp:txBody>
      <dsp:txXfrm>
        <a:off x="4167538" y="2320240"/>
        <a:ext cx="1633893" cy="816946"/>
      </dsp:txXfrm>
    </dsp:sp>
    <dsp:sp modelId="{53B464E2-5531-4322-AF42-EB69F99DBE73}">
      <dsp:nvSpPr>
        <dsp:cNvPr id="0" name=""/>
        <dsp:cNvSpPr/>
      </dsp:nvSpPr>
      <dsp:spPr>
        <a:xfrm>
          <a:off x="4167538" y="3480304"/>
          <a:ext cx="1633893" cy="8169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Companies look to buy cheap credits rather than invest in green technology</a:t>
          </a:r>
          <a:endParaRPr lang="en-GB" sz="1500" kern="1200" dirty="0"/>
        </a:p>
      </dsp:txBody>
      <dsp:txXfrm>
        <a:off x="4167538" y="3480304"/>
        <a:ext cx="1633893" cy="8169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GB"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GB"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22B7A31-9E24-3848-8D81-B24BB8AF1A05}" type="datetimeFigureOut">
              <a:rPr lang="en-US" smtClean="0"/>
              <a:t>10/30/2011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A4B8DE1-360A-F642-BEFC-2BD5C258A4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GB"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2B7A31-9E24-3848-8D81-B24BB8AF1A05}" type="datetimeFigureOut">
              <a:rPr lang="en-US" smtClean="0"/>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22B7A31-9E24-3848-8D81-B24BB8AF1A05}" type="datetimeFigureOut">
              <a:rPr lang="en-US" smtClean="0"/>
              <a:t>10/30/2011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A4B8DE1-360A-F642-BEFC-2BD5C258A47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GB"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GB"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GB"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22B7A31-9E24-3848-8D81-B24BB8AF1A05}" type="datetimeFigureOut">
              <a:rPr lang="en-US" smtClean="0"/>
              <a:t>10/30/2011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GB"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C22B7A31-9E24-3848-8D81-B24BB8AF1A05}" type="datetimeFigureOut">
              <a:rPr lang="en-US" smtClean="0"/>
              <a:t>10/30/2011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C22B7A31-9E24-3848-8D81-B24BB8AF1A05}" type="datetimeFigureOut">
              <a:rPr lang="en-US" smtClean="0"/>
              <a:t>10/30/2011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C22B7A31-9E24-3848-8D81-B24BB8AF1A05}" type="datetimeFigureOut">
              <a:rPr lang="en-US" smtClean="0"/>
              <a:t>10/30/2011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B8DE1-360A-F642-BEFC-2BD5C258A47B}"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C22B7A31-9E24-3848-8D81-B24BB8AF1A05}" type="datetimeFigureOut">
              <a:rPr lang="en-US" smtClean="0"/>
              <a:t>10/30/2011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B8DE1-360A-F642-BEFC-2BD5C258A4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C22B7A31-9E24-3848-8D81-B24BB8AF1A05}" type="datetimeFigureOut">
              <a:rPr lang="en-US" smtClean="0"/>
              <a:t>10/30/2011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A4B8DE1-360A-F642-BEFC-2BD5C258A47B}"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C22B7A31-9E24-3848-8D81-B24BB8AF1A05}" type="datetimeFigureOut">
              <a:rPr lang="en-US" smtClean="0"/>
              <a:t>10/30/2011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CA4B8DE1-360A-F642-BEFC-2BD5C258A47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b/bb/1000_Year_Temperature_Comparison.pn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4" y="1141869"/>
            <a:ext cx="7583488" cy="1470025"/>
          </a:xfrm>
        </p:spPr>
        <p:txBody>
          <a:bodyPr/>
          <a:lstStyle/>
          <a:p>
            <a:r>
              <a:rPr lang="en-US" dirty="0" smtClean="0"/>
              <a:t>Dealing with climate change – carbon offsetting</a:t>
            </a:r>
            <a:endParaRPr lang="en-US" dirty="0"/>
          </a:p>
        </p:txBody>
      </p:sp>
      <p:sp>
        <p:nvSpPr>
          <p:cNvPr id="3" name="Subtitle 2"/>
          <p:cNvSpPr>
            <a:spLocks noGrp="1"/>
          </p:cNvSpPr>
          <p:nvPr>
            <p:ph type="subTitle" idx="1"/>
          </p:nvPr>
        </p:nvSpPr>
        <p:spPr>
          <a:xfrm>
            <a:off x="769001" y="4200071"/>
            <a:ext cx="7583487" cy="1752600"/>
          </a:xfrm>
        </p:spPr>
        <p:txBody>
          <a:bodyPr>
            <a:normAutofit lnSpcReduction="10000"/>
          </a:bodyPr>
          <a:lstStyle/>
          <a:p>
            <a:r>
              <a:rPr lang="en-US" dirty="0" smtClean="0"/>
              <a:t>WORLD AT </a:t>
            </a:r>
            <a:r>
              <a:rPr lang="en-US" dirty="0" smtClean="0"/>
              <a:t>RISK</a:t>
            </a:r>
          </a:p>
          <a:p>
            <a:r>
              <a:rPr lang="en-US" dirty="0" smtClean="0"/>
              <a:t>Lesson Aims:</a:t>
            </a:r>
          </a:p>
          <a:p>
            <a:r>
              <a:rPr lang="en-US" dirty="0" smtClean="0"/>
              <a:t>To understand the concept of carbon offsetting</a:t>
            </a:r>
          </a:p>
          <a:p>
            <a:r>
              <a:rPr lang="en-US" dirty="0" smtClean="0"/>
              <a:t>To evaluate the ETS</a:t>
            </a:r>
          </a:p>
          <a:p>
            <a:r>
              <a:rPr lang="en-US" dirty="0" smtClean="0"/>
              <a:t>Use example to demonstrate carbon offsetting</a:t>
            </a:r>
          </a:p>
          <a:p>
            <a:endParaRPr lang="en-US" dirty="0"/>
          </a:p>
        </p:txBody>
      </p:sp>
      <p:grpSp>
        <p:nvGrpSpPr>
          <p:cNvPr id="4" name="Group 8"/>
          <p:cNvGrpSpPr>
            <a:grpSpLocks/>
          </p:cNvGrpSpPr>
          <p:nvPr/>
        </p:nvGrpSpPr>
        <p:grpSpPr bwMode="auto">
          <a:xfrm>
            <a:off x="344992" y="2519391"/>
            <a:ext cx="8316913" cy="1638300"/>
            <a:chOff x="158" y="1888"/>
            <a:chExt cx="5239" cy="1032"/>
          </a:xfrm>
        </p:grpSpPr>
        <p:pic>
          <p:nvPicPr>
            <p:cNvPr id="5" name="Picture 5" descr="cycl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888"/>
              <a:ext cx="1536" cy="1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6" descr="thunderst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1933"/>
              <a:ext cx="1316" cy="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7" descr="wildfi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1888"/>
              <a:ext cx="1519" cy="1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mountain of trouble?</a:t>
            </a:r>
            <a:endParaRPr lang="en-US" dirty="0"/>
          </a:p>
        </p:txBody>
      </p:sp>
      <p:sp>
        <p:nvSpPr>
          <p:cNvPr id="3" name="Content Placeholder 2"/>
          <p:cNvSpPr>
            <a:spLocks noGrp="1"/>
          </p:cNvSpPr>
          <p:nvPr>
            <p:ph sz="half" idx="1"/>
          </p:nvPr>
        </p:nvSpPr>
        <p:spPr/>
        <p:txBody>
          <a:bodyPr>
            <a:normAutofit fontScale="85000" lnSpcReduction="10000"/>
          </a:bodyPr>
          <a:lstStyle/>
          <a:p>
            <a:pPr lvl="0"/>
            <a:r>
              <a:rPr lang="en-GB" smtClean="0"/>
              <a:t>Perhaps the most damaging controversies have been climategate in 2009 centred around UEA</a:t>
            </a:r>
          </a:p>
          <a:p>
            <a:pPr lvl="0"/>
            <a:r>
              <a:rPr lang="en-GB" smtClean="0"/>
              <a:t>scientists accused of supressing data that conflicted with the global warming consensus</a:t>
            </a:r>
          </a:p>
          <a:p>
            <a:pPr lvl="0"/>
            <a:r>
              <a:rPr lang="en-GB" smtClean="0"/>
              <a:t>no evidence of serious wrong-doing found </a:t>
            </a:r>
          </a:p>
          <a:p>
            <a:pPr lvl="0"/>
            <a:r>
              <a:rPr lang="en-GB" smtClean="0"/>
              <a:t>IPCC Himalayan glaciers error  - the IPCC AR4 report in 2007 quoted a WWF report which used the year 2035 rather then the correct date of 2050.</a:t>
            </a:r>
            <a:endParaRPr lang="en-US" smtClean="0"/>
          </a:p>
          <a:p>
            <a:endParaRPr lang="en-US" dirty="0"/>
          </a:p>
        </p:txBody>
      </p:sp>
      <p:sp>
        <p:nvSpPr>
          <p:cNvPr id="4" name="Content Placeholder 3"/>
          <p:cNvSpPr>
            <a:spLocks noGrp="1"/>
          </p:cNvSpPr>
          <p:nvPr>
            <p:ph sz="half" idx="2"/>
          </p:nvPr>
        </p:nvSpPr>
        <p:spPr>
          <a:xfrm>
            <a:off x="4658245" y="2177193"/>
            <a:ext cx="3566160" cy="4297363"/>
          </a:xfrm>
        </p:spPr>
        <p:txBody>
          <a:bodyPr>
            <a:normAutofit fontScale="85000" lnSpcReduction="10000"/>
          </a:bodyPr>
          <a:lstStyle/>
          <a:p>
            <a:pPr marL="0" indent="0">
              <a:buNone/>
            </a:pPr>
            <a:r>
              <a:rPr lang="en-GB" i="1" dirty="0" smtClean="0">
                <a:solidFill>
                  <a:srgbClr val="002060"/>
                </a:solidFill>
              </a:rPr>
              <a:t>“Glaciers in the Himalaya are receding faster than in any other part of the world (see Table 10.9) and, if the present rate continues, the likelihood of them disappearing by the year 2035 and perhaps sooner is very high if the Earth keeps warming at the current rate. Its total area will likely shrink from the present 500,000 to 100,000 km2 by the year 2035”</a:t>
            </a:r>
            <a:endParaRPr lang="en-US" i="1" dirty="0" smtClean="0">
              <a:solidFill>
                <a:srgbClr val="002060"/>
              </a:solidFill>
            </a:endParaRPr>
          </a:p>
          <a:p>
            <a:pPr marL="0" indent="0">
              <a:buNone/>
            </a:pPr>
            <a:endParaRPr lang="en-US" i="1" dirty="0">
              <a:solidFill>
                <a:srgbClr val="002060"/>
              </a:solidFill>
            </a:endParaRPr>
          </a:p>
        </p:txBody>
      </p:sp>
    </p:spTree>
    <p:extLst>
      <p:ext uri="{BB962C8B-B14F-4D97-AF65-F5344CB8AC3E}">
        <p14:creationId xmlns:p14="http://schemas.microsoft.com/office/powerpoint/2010/main" val="352655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IPCC has been criticised on other grounds</a:t>
            </a:r>
            <a:endParaRPr lang="en-US" sz="3600" dirty="0"/>
          </a:p>
        </p:txBody>
      </p:sp>
      <p:sp>
        <p:nvSpPr>
          <p:cNvPr id="3" name="Content Placeholder 2"/>
          <p:cNvSpPr>
            <a:spLocks noGrp="1"/>
          </p:cNvSpPr>
          <p:nvPr>
            <p:ph sz="half" idx="1"/>
          </p:nvPr>
        </p:nvSpPr>
        <p:spPr>
          <a:xfrm>
            <a:off x="779463" y="1828800"/>
            <a:ext cx="7713374" cy="4297363"/>
          </a:xfrm>
        </p:spPr>
        <p:txBody>
          <a:bodyPr>
            <a:normAutofit/>
          </a:bodyPr>
          <a:lstStyle/>
          <a:p>
            <a:pPr lvl="0"/>
            <a:r>
              <a:rPr lang="en-GB" dirty="0" smtClean="0"/>
              <a:t>By the time its reports are published, the data is out of date because the process of writing the reports is now so complex (2500 scientists)</a:t>
            </a:r>
            <a:endParaRPr lang="en-US" dirty="0" smtClean="0"/>
          </a:p>
          <a:p>
            <a:pPr lvl="0"/>
            <a:r>
              <a:rPr lang="en-GB" dirty="0" smtClean="0"/>
              <a:t>Political interference ‘softens’ some of the conclusions – most notably in 2007 that sea levels will rise 19-59cm by 2100, whereas many scientists think a figure of 100cm is more likely.</a:t>
            </a:r>
            <a:endParaRPr lang="en-US" dirty="0" smtClean="0"/>
          </a:p>
          <a:p>
            <a:pPr lvl="0"/>
            <a:r>
              <a:rPr lang="en-GB" dirty="0" smtClean="0"/>
              <a:t>The huge nature of the reports (2007 report was in 4 volumes) making the message difficult to digest.</a:t>
            </a:r>
            <a:endParaRPr lang="en-US" dirty="0" smtClean="0"/>
          </a:p>
          <a:p>
            <a:endParaRPr lang="en-US"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BhAQoDASIAAhEBAxEB/8QAGwABAAEFAQAAAAAAAAAAAAAAAAUBAgQGBwP/xABEEAABAwIDBQMJBQYEBwEAAAABAAIDBBEFEiEGEzFBcTJRYRQicnOBkaGxwTU2QrLRBxUjMzRSFkOD8CQlU2J0gpLx/8QAGQEBAAMBAQAAAAAAAAAAAAAAAAECAwQF/8QAJhEAAgEEAgICAgMBAAAAAAAAAAECAwQRMRIhMkETUTNCIjRhcf/aAAwDAQACEQMRAD8A7iiIgC8K2R0VNNIwXc2NzgLcSAvdWPAtrw5oQ+0cbkrKmefymWoldM7UPzEEc9O7oF1HZirmrMDpZqi5kLbFzuLrG11ETYJsxLVGY1ETNbujbUgNJ6X+S2albCynjbTBu5DQI8nC3Ky7LirCcUksYOS3pyhJvJ7oqXssWsxOioreV1UUJIuA9wB9y40s9I7G0u2ZaKMg2gwmd4ZFXwFx4Autf3qSDgRcaqXFrZCknplUS6pdQSVRYVZitBROy1VXDE7+1ztfdxXnTY5hdU8MgroHucbBuexPvVuEsZwV5x1kkUVLhLqpYqipmCwKrGsMpHZKiugY8cW5wSPYFKTeiHJLZIIsGjxjDq02payGQ3tZrtfcs0EFGmthNPRVERQSEREAREQBERAEREAREQBERAEREAVj+B6K9Wydk9CgZxSQDO/Qdo8vFda2cAGBUNv+g1clk7b/AEj811rZz7CofUtXpXuOCPPs3/NkVtjtA/C2NpaQtFTK3MXn/Lbwv1K0OCmrMUqnNiZJUVDvOcTqepJWftdK6TaGsza5XBoHgAFtP7PKeNuFS1Ab/EklIJ8ABZSsUKHJLtlXmtVcW+jT6/A8Sw6ETVdKWRcC5rg4DrZZ+zO0k2GTMgqXukonENIcb7rxHh4Lo9RCyeGSKRuZj2lrgeYK4zI0Nc5v9ptb4JSmrmLjJEVYO3knFnamm7QRb2LT9tNopaR/7voX5JS28sjeLQeAHj4qf2dkdNgVC95u4wtBPTRcyxmV0uMVj3G5M77++30XPa0VKo8+jouKjVNY9llDh9Xiczm0kD5n9pxv8SSvTEcGrsOaHVtK6NhNg4EOF+oW/bEU0cOAQSNHnTFz3nvNyPkFKYvSsq8NqYHtzZ43WFudtPitZXbU+OOjKNonDOezS9ktpJ4amKgrZDJBIckb3nzmO4AdOS38HTwXHf3diIFxRVVxbUQu/TwXW45HmibK4efusxBHO11ldwgpJx9mtrOTi1L0aVtjtJK+okw+hkLI2EtlkYbFx5i/ILXMPwiuxIvNFTOkaDq42DQepWHI9z3Oe83c4lxvzJXWsApY6bB6OOMWBia4+JIuT7yuipNW1NKK7OeEXcTbk+jmFfhtbhszWVcDonnsu5HoQtu2N2jlnlbh1c8vcQd1K46mwvY95tzU1tZRCrwGpY1hfI0B7LC5uDyXPsPo8Qp8QpphR1Td3K11zC4aX6dyhTjcU3y6aLOMqM1x0daGqqqN4Kq809EIiIAiIgCIiAIiIAiIgCIiAIiIArZOyehVytk7J6FAziknaf6R+a61s59hUPqWrksnaf6R+a61s59hUPqWr0r3wR51n5s5ztR94a71n0C3P9n/ANg/6z/otM2o+8Nd636Bbn+z/wCwf9Z/0S4/rxFD87NkdwXF6j+ol9Y75rtDuC4vP/USesd8yqWG5Fr7SOqbLfd6g9UPmuY4n9pVfrn/AJiunbLfd6g9UPmuYYp9pVfrn/mKtafkmRc/jgdL2Q+7lF6B/MVNclC7H/dyi9A/mKl5HNYwucbNAuT3BcNTzf8A07afgi6wXlVaU0voO+Si/wDE2C2v+8IrdD+ikpntkonvYbtdGSD3ghRxa2Mpro4yeB6LsWFfZtJ6ln5QuOu4HouxYV9m0nqGflC7r7xicVltmXa/FLBedTPFSwPnneGRsF3OPIKMbtJgznhra+IkkAAX1+C4FFvR3OSWyYRUbwVVBYKjiGtJJsO9YmJV0WH0zp5iSL2DRxce5YlZNLLHp5rDbM0A3F+836clEm4x5YCw3glhxsqqDbjTIqZ0soL91Ju5ct7s8T/vmphj2vYHtILCLgjuU4eMkKSej0RRb8TMksjaSNsjYiRJK94axpFtPivSmrzUwPfAIZSw/wCVMHg+Fxz6qeLI5IkEXhS1DKmFksTrtdf3jQ/Fe6gsEREAREQBERAFbJ2T0VyskPmnohD0cVk7T/SPzXWtnPsKh9S1clk7b/SPzXWdnD/yKh9S1ele+CPPs/NnOtqNNoa71n0C3H9nzwcDc2/nNmcCO7gtO2pt/iCuvw3n0CpgmNVWDTPdTtEkcgGeN17G3O/etKlN1KCSM4VFTrNs6u9wDSSdAuLynNLIRqC4lbJiu2VVW0rqeCBtMHiznZy5xHcNAojBMKnxarZBECGC29fyY3r3qltTdGLlPovcVFWkowOk7MgtwChDhY7oLmOLNczFqwOFiJ3/ADK6/DE2GFkUbbMY0NaO4DgtA24waSnrHYhCwmnmP8S3BjtBr4H5rG0qRVV59mtzTfxrHo2fY17XbO0ljezXA25HMVJYi9rKCoe42aInEn2Fc0wDaKpwbOxjGzQPdcxvdax7weSycb2qq8Vp3UrIGwQu7QDi5z/C9hoplaTdTK0I3UPjx7Nc4t9i7FTscMJjjt524At45VzfZjBpcWr2FzT5LE4Okeef/aPE/JdTA0S9mm1FeiLODSbfs4m4HUW14LsODva/CqRzSC0wM19gXO9q8GkwvEHytafJJnlzH8mk/hPd4K7A9qanCacUzoWzwjsNc7KW+AOui2rwdempQM6M1RqOMjeNq3tZs9XFzgLx2F++65dQtL62naASTK0Af+ylcd2jqcZaInsEVO05t025zHxPNZmxWCyVdayulaW08DszCfxu5W8Bx9yU4/BSbntkVJfPUXH0dGbwVVQKq8s9MgNqgRFSSOaXRMnBeB0NvfqPaonEKuukZU1MhnpmQXZuWNzCQECzswHI3Ont4racSggnopY6wtELhZxcbW8b+5Q9HHJSRspnVlJNHmc1jnOIcdbWtw4kBb05Liv8OecXyI2mfGNlnzzy72SeI53kXc52th3kj6LZKZskeBxtcAJBT2ObUXtzUT5LDV1lKKyrpBA0WhpoXaPIJH6j2LY3uDIy4mwAve3AKKk8k04tGiY5Ulmz1KBGZoN84TgyHj+HM4cflforKGZsW09M2jpNyTGzeuzn+XkBNxa3t71PzUcAeZKeojZDM1odHNDmYQ43b3WueZvZXzUwmqC1k0bM7W7xzaWz8oJAGa+guDoQVopxxgycG3ky8BfvWVEgLS10xIIN76D/AHbkpZYOFvpjTtZSk5GAdoEHXW+vfe6zlzS2dUdBERQWCKhNlZvmd6A9EREAVHC6qrXODQXE2AFygIR2yWCuJLqS5Juf4jv1UvTU8VLTsggblijbla297BWeWU+cM3zMxy6X/uvb32Kt/eFKWZ98Mufd9k9ruVnKctsooxjo5jtR94a71v0Cndl9n6DF8DbJUsc2ZsrgJI3WdbTQ96ycT2ZpMQxSrnOJmN5Od8YjHmWA5k9PepfAoKXBsLEbaveRGQkSOZbj4exdlSunSUY7RyU6L+RuWiPh2Ew9kmaSpqZG823Av7gtjoqGnoYRDSxMijH4Wjn3nvVRVQ3I3rSc2XTvtm+WqsOIUwjY8zNDZDZhIIuuWdSpPyZ1RhCHijLVkkTJGOZI1rmuFiHAEELx8spw5wM7LtuHC/CwufcCFacQpWszmdmXIJL3v5pNgehKzwy+UQ1bsXhdS8vi3tO46kRu833Hh7F5U2w+GxPDppJ57Hsl2UH3LYPLIc+UyNzFocGnQ2JsDbrorfL6YsldvmhsTg15OgB7tVsq1XGMmXxU85wesFPFTwthp42xxtFg1gsAvWysErS4saQXNsSByv8A/i8zVwiV8W8bnjbmeO4d6x7Nei+eCKoidFOxskbhYtcLgrXKrYjDJnl0L54AfwtddvxU+aynDWv37A17C9pvxb39NVUVcJdI3eC8ZAfpwV4TnDxZSUIT8kQNJsThcDw6Yy1BHKQ2b7gtjjiZExrI2hrWiwAFgArKidkEeeV4a29rnme5WCup7tBmZ5zM414tva/vSU5z7kIwhDpIyUVAqqhoeVRAyohkhk1Y9pafaotuzWHtYWZXljsmZpNwco+vE951UyilSa0VcU9kSzAKaNw3b5GRZmudE22V2Vxc3loATy7lJvYHtLTexFir0RtvYUUtGGygaINy95kjyhha4CxaBa3xVjMLjZLG9sjiWMawZgHGwJPE631Oqz0TLJ4ox6OkjpIGRRDRoAvbU+JWQioVGSRdWTTMhYXyODWjmVH4ljFNRAsuJZh/lt5de5QMlbPWy55nacmjgFlKrFdIq5YJuStNS/KzzY/iVlNPmjTkomj5KVb2R0VYtvtkJ5M5ERblwvOZm8iezhmaRdeiICJOFHfwyiWzo92DYdoNvp8fgr5cOe5jQx4zNqDNdwPMEW0N+aklVW5MrwRFPwoSTVMhlP8AxDXNIt2bhoFv/n2+xDh05bmdUAyiRzgS0loDm2IAJ9qlVRRyY4ojWYW1kwe1xyiAR5COLgMod1y6LzdhTpKeCN8rQ6AHKQHWOoOoJ1GnDhqpZRu0EskWFTvic5jhlu5vFrS4Bx911KbbwQ0ksnlNQM8r3jqhrHytkaGEdokCx462A+XcvODCo5KVxgqmvZM0ZHjUZQ4EAG/AWt7SsRj4nT4d5LJLLC2ecNfI7Ncbs8DzF9AsComnOF0zmzztdFh4lbkcW+cXtF9PAlaYf2Z5X0bFJhpllglMoa+IMGguCAbkangdPcCrp8N38ckbpXCOSYyOyjWxHD36qEqJHQUtTTmWXdR127a585YGtyZrOfYnLf42HBetMXyyYHNUyzgzxESZnkBzg27bjv49U4v7HJfRN01NJDOXmUOa6NrTcaktvrx53XnPhrJDO7OQ+Z2rubW6XA5a5QojZ2WokxKTf1OdxEm8iL3OIIkIBItZumgA4hetbOxuOuZPUTxuaYBTxxu7eYnN5vAjTXuAVeLT2W5LGjIdhbKiAMjqg7dF8bX2uW+dq32AFqyHUEmaryystOczbg6HTjra2nKyicNDosSc9j5v409WHtDiRo/Sw4A/qsPD6qeWlqWtnmMb/JwTvy9zS9wDwXWFnWOoHDwVnF/ZVSS9G01UD54Wee1skbw8G1wSPBYkuE52sO+s9gaMwaNfPzO9h/RQdbJMcPghkmduW1k0ZfLI5rQGl2S7+OhAt32XpWzVIxSni8ubmEUBjfncN6S7zyGtBDrjv4Xuig17Dmn6NubzVVazgrlibhERAERecsscTS6R7WNHEuNgobwC9FAYhtXhlJcRyGokH4YtfjwWtYjtbX1d2U9qaM/2auPt/RYTuKcPZRzSN2xHFaPDmXqZg13Jg1cegWq4jtRVVd2Ug8niva97uI+nsWsZjI4veXOc4+cXHUr3jXHO6nPpdIo5tmbCSTc6m/G+qkaZR0PJSNMkOyETFHyUq3sjooqj5KVb2R0XbT0aIzkRFuXCIiAIiIAiIgC8pOB6IilbIlpnnD/Kh6fRUd2B6H1CIrezJaEv8qXr+iT/AIfTCIiD0XU/82XqPkEm/nx9CiJ7J/Uq3tt6uVrey70/qiIH6PGs/oZ/QcvPCv6DDf8AxmflCIrfqQ/Ikm8FVEWRsEREBQrQ9u/6kdERYXHgUqaNV5BVCIvGOc9WLIjRFdEozYeSkaZEXRTLomKPkpVvZHREXbT0aI//2Q=="/>
          <p:cNvSpPr>
            <a:spLocks noChangeAspect="1" noChangeArrowheads="1"/>
          </p:cNvSpPr>
          <p:nvPr/>
        </p:nvSpPr>
        <p:spPr bwMode="auto">
          <a:xfrm>
            <a:off x="120650" y="-673100"/>
            <a:ext cx="2981325" cy="1095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google.co.uk/url?source=imglanding&amp;ct=img&amp;q=http://climateblue.org/wp-content/uploads/2010/12/IPCC_logo.jpg&amp;sa=X&amp;ei=huB1Ttz1D6PF0QXGu8ydCA&amp;ved=0CAYQ8wc&amp;usg=AFQjCNGl36B46Obz-Eu1GgJPOv4wqpzVCg"/>
          <p:cNvPicPr>
            <a:picLocks noChangeAspect="1" noChangeArrowheads="1"/>
          </p:cNvPicPr>
          <p:nvPr/>
        </p:nvPicPr>
        <p:blipFill>
          <a:blip r:embed="rId2" cstate="print"/>
          <a:srcRect/>
          <a:stretch>
            <a:fillRect/>
          </a:stretch>
        </p:blipFill>
        <p:spPr bwMode="auto">
          <a:xfrm>
            <a:off x="2746823" y="5107808"/>
            <a:ext cx="3733800" cy="1371601"/>
          </a:xfrm>
          <a:prstGeom prst="rect">
            <a:avLst/>
          </a:prstGeom>
          <a:noFill/>
        </p:spPr>
      </p:pic>
    </p:spTree>
    <p:extLst>
      <p:ext uri="{BB962C8B-B14F-4D97-AF65-F5344CB8AC3E}">
        <p14:creationId xmlns:p14="http://schemas.microsoft.com/office/powerpoint/2010/main" val="253241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1505"/>
            <a:ext cx="8229600" cy="868363"/>
          </a:xfrm>
        </p:spPr>
        <p:txBody>
          <a:bodyPr>
            <a:noAutofit/>
          </a:bodyPr>
          <a:lstStyle/>
          <a:p>
            <a:r>
              <a:rPr lang="en-GB" sz="2400" dirty="0" smtClean="0"/>
              <a:t>Get students to think about the different ‘players’ involved, what their views are and why their views are different:</a:t>
            </a:r>
            <a:r>
              <a:rPr lang="en-US" sz="2400" dirty="0" smtClean="0"/>
              <a:t/>
            </a:r>
            <a:br>
              <a:rPr lang="en-US" sz="2400" dirty="0" smtClean="0"/>
            </a:br>
            <a:endParaRPr lang="en-US" sz="2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80817354"/>
              </p:ext>
            </p:extLst>
          </p:nvPr>
        </p:nvGraphicFramePr>
        <p:xfrm>
          <a:off x="467544" y="2060848"/>
          <a:ext cx="8280921" cy="3744416"/>
        </p:xfrm>
        <a:graphic>
          <a:graphicData uri="http://schemas.openxmlformats.org/drawingml/2006/table">
            <a:tbl>
              <a:tblPr>
                <a:tableStyleId>{2D5ABB26-0587-4C30-8999-92F81FD0307C}</a:tableStyleId>
              </a:tblPr>
              <a:tblGrid>
                <a:gridCol w="2759659"/>
                <a:gridCol w="2760631"/>
                <a:gridCol w="2760631"/>
              </a:tblGrid>
              <a:tr h="1361606">
                <a:tc>
                  <a:txBody>
                    <a:bodyPr/>
                    <a:lstStyle/>
                    <a:p>
                      <a:pPr>
                        <a:spcAft>
                          <a:spcPts val="0"/>
                        </a:spcAft>
                      </a:pPr>
                      <a:r>
                        <a:rPr lang="en-GB" sz="1600" dirty="0">
                          <a:solidFill>
                            <a:srgbClr val="002060"/>
                          </a:solidFill>
                        </a:rPr>
                        <a:t>Scientists e.g. the IPCC, the Royal Society </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err="1">
                          <a:solidFill>
                            <a:srgbClr val="002060"/>
                          </a:solidFill>
                        </a:rPr>
                        <a:t>Skeptics</a:t>
                      </a:r>
                      <a:r>
                        <a:rPr lang="en-GB" sz="1600" dirty="0">
                          <a:solidFill>
                            <a:srgbClr val="002060"/>
                          </a:solidFill>
                        </a:rPr>
                        <a:t> – who are they, what are their views, what are their alternative explanations</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rgbClr val="002060"/>
                          </a:solidFill>
                        </a:rPr>
                        <a:t>Governments – why are some more ‘active’ than others?</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2810">
                <a:tc>
                  <a:txBody>
                    <a:bodyPr/>
                    <a:lstStyle/>
                    <a:p>
                      <a:pPr>
                        <a:spcAft>
                          <a:spcPts val="0"/>
                        </a:spcAft>
                      </a:pPr>
                      <a:r>
                        <a:rPr lang="en-GB" sz="1600" dirty="0">
                          <a:solidFill>
                            <a:srgbClr val="002060"/>
                          </a:solidFill>
                        </a:rPr>
                        <a:t>Public – their views vary from country to country; in 2008 91% of Japanese believed global warming was a result of human activities, 48% in the and 64% in (Gallup Poll)</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rgbClr val="002060"/>
                          </a:solidFill>
                        </a:rPr>
                        <a:t>Business / </a:t>
                      </a:r>
                      <a:r>
                        <a:rPr lang="en-GB" sz="1600" dirty="0" err="1">
                          <a:solidFill>
                            <a:srgbClr val="002060"/>
                          </a:solidFill>
                        </a:rPr>
                        <a:t>TNCs</a:t>
                      </a:r>
                      <a:r>
                        <a:rPr lang="en-GB" sz="1600" dirty="0">
                          <a:solidFill>
                            <a:srgbClr val="002060"/>
                          </a:solidFill>
                        </a:rPr>
                        <a:t> – consider, briefly, the actions on two </a:t>
                      </a:r>
                      <a:r>
                        <a:rPr lang="en-GB" sz="1600" dirty="0" err="1">
                          <a:solidFill>
                            <a:srgbClr val="002060"/>
                          </a:solidFill>
                        </a:rPr>
                        <a:t>TNCs</a:t>
                      </a:r>
                      <a:r>
                        <a:rPr lang="en-GB" sz="1600" dirty="0">
                          <a:solidFill>
                            <a:srgbClr val="002060"/>
                          </a:solidFill>
                        </a:rPr>
                        <a:t>. Are they genuinely concerned, is it just good business sense (or a mix of reasons)</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rgbClr val="002060"/>
                          </a:solidFill>
                        </a:rPr>
                        <a:t>Local Government – always useful to know what is happening locally as </a:t>
                      </a:r>
                      <a:r>
                        <a:rPr lang="en-GB" sz="1600" dirty="0" err="1">
                          <a:solidFill>
                            <a:srgbClr val="002060"/>
                          </a:solidFill>
                        </a:rPr>
                        <a:t>LAs</a:t>
                      </a:r>
                      <a:r>
                        <a:rPr lang="en-GB" sz="1600" dirty="0">
                          <a:solidFill>
                            <a:srgbClr val="002060"/>
                          </a:solidFill>
                        </a:rPr>
                        <a:t> are the ones who implement policy (Agenda 21)</a:t>
                      </a:r>
                      <a:endParaRPr lang="en-US" sz="1600" dirty="0">
                        <a:solidFill>
                          <a:srgbClr val="002060"/>
                        </a:solidFill>
                        <a:latin typeface="Times New Roman"/>
                        <a:ea typeface="Times New Roman"/>
                      </a:endParaRPr>
                    </a:p>
                  </a:txBody>
                  <a:tcPr marL="51182" marR="51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560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Carbon offsetting</a:t>
            </a:r>
            <a:endParaRPr lang="en-GB" dirty="0"/>
          </a:p>
        </p:txBody>
      </p:sp>
      <p:sp>
        <p:nvSpPr>
          <p:cNvPr id="6" name="Content Placeholder 5"/>
          <p:cNvSpPr>
            <a:spLocks noGrp="1"/>
          </p:cNvSpPr>
          <p:nvPr>
            <p:ph idx="1"/>
          </p:nvPr>
        </p:nvSpPr>
        <p:spPr>
          <a:xfrm>
            <a:off x="779463" y="1828800"/>
            <a:ext cx="3501592" cy="4488873"/>
          </a:xfrm>
        </p:spPr>
        <p:txBody>
          <a:bodyPr>
            <a:normAutofit lnSpcReduction="10000"/>
          </a:bodyPr>
          <a:lstStyle/>
          <a:p>
            <a:r>
              <a:rPr lang="en-GB" dirty="0" smtClean="0"/>
              <a:t>What is carbon offsetting?</a:t>
            </a:r>
          </a:p>
          <a:p>
            <a:endParaRPr lang="en-GB" dirty="0"/>
          </a:p>
          <a:p>
            <a:r>
              <a:rPr lang="en-GB" dirty="0" smtClean="0"/>
              <a:t>Carbon offsetting is the name given to a credit system, called </a:t>
            </a:r>
            <a:r>
              <a:rPr lang="en-GB" b="1" dirty="0" smtClean="0"/>
              <a:t>carbon credits</a:t>
            </a:r>
            <a:r>
              <a:rPr lang="en-GB" dirty="0" smtClean="0"/>
              <a:t>, which aims to reduce GHG emissions.</a:t>
            </a:r>
          </a:p>
          <a:p>
            <a:r>
              <a:rPr lang="en-GB" dirty="0" smtClean="0"/>
              <a:t>It allows companies to pollute but at a cost</a:t>
            </a:r>
            <a:endParaRPr lang="en-GB" dirty="0"/>
          </a:p>
        </p:txBody>
      </p:sp>
      <p:pic>
        <p:nvPicPr>
          <p:cNvPr id="1026" name="Picture 2" descr="http://www.japanprobe.com/wp-content/uploads/2008/09/carbon-credit-com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601" y="2576945"/>
            <a:ext cx="4464023" cy="29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think?</a:t>
            </a:r>
            <a:endParaRPr lang="en-GB" dirty="0"/>
          </a:p>
        </p:txBody>
      </p:sp>
      <p:sp>
        <p:nvSpPr>
          <p:cNvPr id="3" name="Content Placeholder 2"/>
          <p:cNvSpPr>
            <a:spLocks noGrp="1"/>
          </p:cNvSpPr>
          <p:nvPr>
            <p:ph idx="1"/>
          </p:nvPr>
        </p:nvSpPr>
        <p:spPr/>
        <p:txBody>
          <a:bodyPr/>
          <a:lstStyle/>
          <a:p>
            <a:r>
              <a:rPr lang="en-GB" dirty="0" smtClean="0"/>
              <a:t>Do you think the idea of carbon credits is likely to be effective?</a:t>
            </a:r>
          </a:p>
          <a:p>
            <a:endParaRPr lang="en-GB" dirty="0" smtClean="0"/>
          </a:p>
          <a:p>
            <a:r>
              <a:rPr lang="en-GB" dirty="0" smtClean="0"/>
              <a:t>Can you think of any advantages or disadvantages of this idea?</a:t>
            </a:r>
            <a:endParaRPr lang="en-GB" dirty="0"/>
          </a:p>
        </p:txBody>
      </p:sp>
    </p:spTree>
    <p:extLst>
      <p:ext uri="{BB962C8B-B14F-4D97-AF65-F5344CB8AC3E}">
        <p14:creationId xmlns:p14="http://schemas.microsoft.com/office/powerpoint/2010/main" val="47587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The European emissions trading scheme (ETS)</a:t>
            </a:r>
            <a:endParaRPr lang="en-GB" sz="4400" dirty="0"/>
          </a:p>
        </p:txBody>
      </p:sp>
      <p:sp>
        <p:nvSpPr>
          <p:cNvPr id="3" name="Content Placeholder 2"/>
          <p:cNvSpPr>
            <a:spLocks noGrp="1"/>
          </p:cNvSpPr>
          <p:nvPr>
            <p:ph idx="1"/>
          </p:nvPr>
        </p:nvSpPr>
        <p:spPr/>
        <p:txBody>
          <a:bodyPr>
            <a:normAutofit fontScale="70000" lnSpcReduction="20000"/>
          </a:bodyPr>
          <a:lstStyle/>
          <a:p>
            <a:r>
              <a:rPr lang="en-GB" dirty="0" smtClean="0">
                <a:effectLst/>
              </a:rPr>
              <a:t>The EU ETS was the first large emissions trading scheme in the world after being launch in 2005, being a major pillar of EU climate policy.</a:t>
            </a:r>
          </a:p>
          <a:p>
            <a:r>
              <a:rPr lang="en-GB" dirty="0" smtClean="0">
                <a:effectLst/>
              </a:rPr>
              <a:t>The </a:t>
            </a:r>
            <a:r>
              <a:rPr lang="en-GB" dirty="0">
                <a:effectLst/>
              </a:rPr>
              <a:t>EU ETS currently covers more than </a:t>
            </a:r>
            <a:r>
              <a:rPr lang="en-GB" dirty="0" smtClean="0">
                <a:effectLst/>
              </a:rPr>
              <a:t>14 000 industrial outfits </a:t>
            </a:r>
            <a:r>
              <a:rPr lang="en-GB" dirty="0">
                <a:effectLst/>
              </a:rPr>
              <a:t>which are collectively responsible for close to half of the EU's emissions of CO</a:t>
            </a:r>
            <a:r>
              <a:rPr lang="en-GB" baseline="-25000" dirty="0">
                <a:effectLst/>
              </a:rPr>
              <a:t>2</a:t>
            </a:r>
            <a:r>
              <a:rPr lang="en-GB" dirty="0">
                <a:effectLst/>
              </a:rPr>
              <a:t> and 40% of its total greenhouse gas emissions</a:t>
            </a:r>
            <a:r>
              <a:rPr lang="en-GB" dirty="0" smtClean="0">
                <a:effectLst/>
              </a:rPr>
              <a:t>.</a:t>
            </a:r>
            <a:endParaRPr lang="en-GB" dirty="0">
              <a:effectLst/>
            </a:endParaRPr>
          </a:p>
          <a:p>
            <a:r>
              <a:rPr lang="en-GB" dirty="0">
                <a:effectLst/>
              </a:rPr>
              <a:t>Under the EU ETS, large emitters of carbon dioxide within the EU must monitor their CO</a:t>
            </a:r>
            <a:r>
              <a:rPr lang="en-GB" baseline="-25000" dirty="0">
                <a:effectLst/>
              </a:rPr>
              <a:t>2</a:t>
            </a:r>
            <a:r>
              <a:rPr lang="en-GB" dirty="0">
                <a:effectLst/>
              </a:rPr>
              <a:t> emissions, and annually report </a:t>
            </a:r>
            <a:r>
              <a:rPr lang="en-GB" dirty="0" smtClean="0">
                <a:effectLst/>
              </a:rPr>
              <a:t>them. </a:t>
            </a:r>
          </a:p>
          <a:p>
            <a:r>
              <a:rPr lang="en-GB" dirty="0" smtClean="0">
                <a:effectLst/>
              </a:rPr>
              <a:t>Companies are allocated a number of credits, they must then try to control their emissions so that they do not exceed their credits.</a:t>
            </a:r>
          </a:p>
          <a:p>
            <a:r>
              <a:rPr lang="en-GB" dirty="0" smtClean="0">
                <a:effectLst/>
              </a:rPr>
              <a:t>If  they have </a:t>
            </a:r>
            <a:r>
              <a:rPr lang="en-GB" dirty="0">
                <a:effectLst/>
              </a:rPr>
              <a:t>performed well at </a:t>
            </a:r>
            <a:r>
              <a:rPr lang="en-GB" dirty="0" smtClean="0">
                <a:effectLst/>
              </a:rPr>
              <a:t>reducing </a:t>
            </a:r>
            <a:r>
              <a:rPr lang="en-GB" dirty="0">
                <a:effectLst/>
              </a:rPr>
              <a:t>carbon emissions then </a:t>
            </a:r>
            <a:r>
              <a:rPr lang="en-GB" dirty="0" smtClean="0">
                <a:effectLst/>
              </a:rPr>
              <a:t>they have </a:t>
            </a:r>
            <a:r>
              <a:rPr lang="en-GB" dirty="0">
                <a:effectLst/>
              </a:rPr>
              <a:t>the opportunity to </a:t>
            </a:r>
            <a:r>
              <a:rPr lang="en-GB" dirty="0" smtClean="0">
                <a:effectLst/>
              </a:rPr>
              <a:t>sell </a:t>
            </a:r>
            <a:r>
              <a:rPr lang="en-GB" dirty="0">
                <a:effectLst/>
              </a:rPr>
              <a:t>credits and make a </a:t>
            </a:r>
            <a:r>
              <a:rPr lang="en-GB" dirty="0" smtClean="0">
                <a:effectLst/>
              </a:rPr>
              <a:t>profit.</a:t>
            </a:r>
          </a:p>
          <a:p>
            <a:r>
              <a:rPr lang="en-GB" dirty="0" smtClean="0">
                <a:effectLst/>
              </a:rPr>
              <a:t>This </a:t>
            </a:r>
            <a:r>
              <a:rPr lang="en-GB" dirty="0">
                <a:effectLst/>
              </a:rPr>
              <a:t>allows the system to be more self contained and be part of the stock exchange without much government </a:t>
            </a:r>
            <a:r>
              <a:rPr lang="en-GB" dirty="0" smtClean="0">
                <a:effectLst/>
              </a:rPr>
              <a:t>intervention.</a:t>
            </a:r>
            <a:endParaRPr lang="en-GB" baseline="30000" dirty="0">
              <a:effectLst/>
            </a:endParaRPr>
          </a:p>
          <a:p>
            <a:pPr marL="0" indent="0">
              <a:buNone/>
            </a:pPr>
            <a:endParaRPr lang="en-GB" dirty="0"/>
          </a:p>
        </p:txBody>
      </p:sp>
      <p:pic>
        <p:nvPicPr>
          <p:cNvPr id="2050" name="Picture 2" descr="http://www.slumdogforex.com/images/forex-im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33" b="90000" l="7500" r="90000"/>
                    </a14:imgEffect>
                  </a14:imgLayer>
                </a14:imgProps>
              </a:ext>
              <a:ext uri="{28A0092B-C50C-407E-A947-70E740481C1C}">
                <a14:useLocalDpi xmlns:a14="http://schemas.microsoft.com/office/drawing/2010/main" val="0"/>
              </a:ext>
            </a:extLst>
          </a:blip>
          <a:srcRect/>
          <a:stretch>
            <a:fillRect/>
          </a:stretch>
        </p:blipFill>
        <p:spPr bwMode="auto">
          <a:xfrm>
            <a:off x="5925999" y="433820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82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ETS AIMS</a:t>
            </a:r>
            <a:endParaRPr lang="en-GB" dirty="0"/>
          </a:p>
        </p:txBody>
      </p:sp>
      <p:sp>
        <p:nvSpPr>
          <p:cNvPr id="3" name="Content Placeholder 2"/>
          <p:cNvSpPr>
            <a:spLocks noGrp="1"/>
          </p:cNvSpPr>
          <p:nvPr>
            <p:ph idx="1"/>
          </p:nvPr>
        </p:nvSpPr>
        <p:spPr/>
        <p:txBody>
          <a:bodyPr>
            <a:normAutofit lnSpcReduction="10000"/>
          </a:bodyPr>
          <a:lstStyle/>
          <a:p>
            <a:r>
              <a:rPr lang="en-GB" dirty="0" smtClean="0"/>
              <a:t>The ETS aims to:</a:t>
            </a:r>
          </a:p>
          <a:p>
            <a:pPr lvl="1"/>
            <a:r>
              <a:rPr lang="en-GB" dirty="0" smtClean="0"/>
              <a:t>Cut emissions by placing a limit on the total amount emitted</a:t>
            </a:r>
          </a:p>
          <a:p>
            <a:pPr lvl="1"/>
            <a:r>
              <a:rPr lang="en-GB" dirty="0" smtClean="0"/>
              <a:t>Get polluters to pay for damage they cause by introducing credits for the greenhouse gases that they emit. If their credit is more than they need, companies or countries can sell it; if it is less, they can buy credits from other to allow them to pollute over their limit</a:t>
            </a:r>
          </a:p>
          <a:p>
            <a:pPr lvl="1"/>
            <a:r>
              <a:rPr lang="en-GB" dirty="0" smtClean="0"/>
              <a:t>Create incentives for companies to invest in cleaner technology</a:t>
            </a:r>
          </a:p>
          <a:p>
            <a:r>
              <a:rPr lang="en-GB" dirty="0" smtClean="0"/>
              <a:t>Over time the EU plan to reduce the number of credits available</a:t>
            </a:r>
            <a:endParaRPr lang="en-GB" dirty="0"/>
          </a:p>
        </p:txBody>
      </p:sp>
    </p:spTree>
    <p:extLst>
      <p:ext uri="{BB962C8B-B14F-4D97-AF65-F5344CB8AC3E}">
        <p14:creationId xmlns:p14="http://schemas.microsoft.com/office/powerpoint/2010/main" val="3001695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Is it effective?</a:t>
            </a:r>
            <a:endParaRPr lang="en-GB" dirty="0"/>
          </a:p>
        </p:txBody>
      </p:sp>
      <p:sp>
        <p:nvSpPr>
          <p:cNvPr id="5" name="Content Placeholder 4"/>
          <p:cNvSpPr>
            <a:spLocks noGrp="1"/>
          </p:cNvSpPr>
          <p:nvPr>
            <p:ph idx="1"/>
          </p:nvPr>
        </p:nvSpPr>
        <p:spPr/>
        <p:txBody>
          <a:bodyPr>
            <a:normAutofit fontScale="92500"/>
          </a:bodyPr>
          <a:lstStyle/>
          <a:p>
            <a:r>
              <a:rPr lang="en-GB" dirty="0" smtClean="0"/>
              <a:t>The ETS has so far failed in its aims:</a:t>
            </a:r>
          </a:p>
          <a:p>
            <a:pPr lvl="1"/>
            <a:r>
              <a:rPr lang="en-GB" dirty="0" smtClean="0"/>
              <a:t>Manufacturing companies have been moving out of the EU</a:t>
            </a:r>
          </a:p>
          <a:p>
            <a:pPr lvl="2"/>
            <a:r>
              <a:rPr lang="en-GB" dirty="0" smtClean="0"/>
              <a:t>What knock on effects will this have?</a:t>
            </a:r>
          </a:p>
          <a:p>
            <a:pPr lvl="1"/>
            <a:r>
              <a:rPr lang="en-GB" dirty="0" smtClean="0"/>
              <a:t>Polluters are not absorbing the price of the credits, instead they are passing this on to the customer</a:t>
            </a:r>
          </a:p>
          <a:p>
            <a:pPr lvl="2"/>
            <a:r>
              <a:rPr lang="en-GB" dirty="0" smtClean="0"/>
              <a:t>To achieve support credits were given out for free to start with, but the cost was still passed on to the customer, so electricity companies made a £800 million profit in the first year</a:t>
            </a:r>
          </a:p>
          <a:p>
            <a:pPr lvl="1"/>
            <a:r>
              <a:rPr lang="en-GB" dirty="0" smtClean="0"/>
              <a:t>The low cost of carbon credits is not leading to investment in green technology</a:t>
            </a:r>
          </a:p>
          <a:p>
            <a:pPr lvl="2"/>
            <a:r>
              <a:rPr lang="en-GB" dirty="0" smtClean="0"/>
              <a:t>There has been a recent shift from gas-fired power stations to coal-fired power stations which is the ‘dirtiest’ kind</a:t>
            </a:r>
            <a:endParaRPr lang="en-GB" dirty="0"/>
          </a:p>
        </p:txBody>
      </p:sp>
    </p:spTree>
    <p:extLst>
      <p:ext uri="{BB962C8B-B14F-4D97-AF65-F5344CB8AC3E}">
        <p14:creationId xmlns:p14="http://schemas.microsoft.com/office/powerpoint/2010/main" val="294642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62753"/>
            <a:ext cx="7583488" cy="1283167"/>
          </a:xfrm>
        </p:spPr>
        <p:txBody>
          <a:bodyPr/>
          <a:lstStyle/>
          <a:p>
            <a:r>
              <a:rPr lang="en-GB" dirty="0" smtClean="0"/>
              <a:t>Is it effective?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1996284"/>
              </p:ext>
            </p:extLst>
          </p:nvPr>
        </p:nvGraphicFramePr>
        <p:xfrm>
          <a:off x="779463" y="1828800"/>
          <a:ext cx="7583487"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242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r>
              <a:rPr lang="en-GB" dirty="0" smtClean="0"/>
              <a:t>In order to determine whether carbon offsetting is effective we need to see it in action.</a:t>
            </a:r>
          </a:p>
          <a:p>
            <a:r>
              <a:rPr lang="en-GB" dirty="0" smtClean="0"/>
              <a:t>Using pages 53 and 54 in the fish book I would like you to make notes on the 4 examples shown</a:t>
            </a:r>
          </a:p>
          <a:p>
            <a:pPr lvl="1"/>
            <a:r>
              <a:rPr lang="en-GB" dirty="0" smtClean="0"/>
              <a:t>Consider the players that are involved in each</a:t>
            </a:r>
          </a:p>
          <a:p>
            <a:pPr lvl="1"/>
            <a:r>
              <a:rPr lang="en-GB" dirty="0" smtClean="0"/>
              <a:t>Are they effective?</a:t>
            </a:r>
            <a:endParaRPr lang="en-GB"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27665" y="4124325"/>
            <a:ext cx="218694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5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half" idx="1"/>
          </p:nvPr>
        </p:nvSpPr>
        <p:spPr>
          <a:xfrm>
            <a:off x="779463" y="1828800"/>
            <a:ext cx="7583488" cy="4297363"/>
          </a:xfrm>
        </p:spPr>
        <p:txBody>
          <a:bodyPr/>
          <a:lstStyle/>
          <a:p>
            <a:r>
              <a:rPr lang="en-GB" dirty="0" smtClean="0"/>
              <a:t>Q3c was a question about gases and which are responsible for the enhanced greenhouse effect. </a:t>
            </a:r>
          </a:p>
          <a:p>
            <a:r>
              <a:rPr lang="en-GB" dirty="0" smtClean="0"/>
              <a:t>This has often been an area of weakness. </a:t>
            </a:r>
          </a:p>
          <a:p>
            <a:r>
              <a:rPr lang="en-GB" dirty="0" smtClean="0"/>
              <a:t>It is something that might be covered at GCSE, but needs a very quick review at AS level.</a:t>
            </a:r>
            <a:endParaRPr lang="en-US" dirty="0" smtClean="0"/>
          </a:p>
          <a:p>
            <a:endParaRPr lang="en-US" dirty="0"/>
          </a:p>
        </p:txBody>
      </p:sp>
      <p:pic>
        <p:nvPicPr>
          <p:cNvPr id="18434" name="Picture 2"/>
          <p:cNvPicPr>
            <a:picLocks noGrp="1" noChangeAspect="1" noChangeArrowheads="1"/>
          </p:cNvPicPr>
          <p:nvPr>
            <p:ph sz="half" idx="2"/>
          </p:nvPr>
        </p:nvPicPr>
        <p:blipFill>
          <a:blip r:embed="rId2"/>
          <a:srcRect/>
          <a:stretch>
            <a:fillRect/>
          </a:stretch>
        </p:blipFill>
        <p:spPr>
          <a:xfrm>
            <a:off x="1948784" y="4137436"/>
            <a:ext cx="5048198" cy="2097109"/>
          </a:xfrm>
        </p:spPr>
      </p:pic>
    </p:spTree>
    <p:extLst>
      <p:ext uri="{BB962C8B-B14F-4D97-AF65-F5344CB8AC3E}">
        <p14:creationId xmlns:p14="http://schemas.microsoft.com/office/powerpoint/2010/main" val="4265413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normAutofit/>
          </a:bodyPr>
          <a:lstStyle/>
          <a:p>
            <a:r>
              <a:rPr lang="en-GB" sz="4000" dirty="0" smtClean="0"/>
              <a:t>Who should pay taxes on pollution – producers or consumers?</a:t>
            </a:r>
            <a:endParaRPr lang="en-GB" sz="4000" dirty="0"/>
          </a:p>
        </p:txBody>
      </p:sp>
      <p:sp>
        <p:nvSpPr>
          <p:cNvPr id="4" name="AutoShape 2" descr="data:image/jpg;base64,/9j/4AAQSkZJRgABAQAAAQABAAD/2wCEAAkGBhQQEBQQEBQWFBQUFBQQFBAWFRUXEBAUFBQVFBQQFBQXHCYeFxkjGRQUIDAgIycpLC4sFR4xNTAqNSYrLCkBCQoKDgwOGg8PFS4kHBwsKSkpLCkyLSwpNSo1LCksMikwNSkpLS4pKi8pLCktLCksMSw1KzEpKTUyLjUsKiosNP/AABEIAMIBAwMBIgACEQEDEQH/xAAcAAABBQEBAQAAAAAAAAAAAAAAAQIFBgcEAwj/xABPEAABAwICBgUGCgUKBgMBAAABAAIDBBEhMQUGEkFRYQcTcYGxIiMykaHBFDM0QlJysrPR8CRDc4KSCBUlRFNidKLS4Rc1ZJOj8WPC4hb/xAAZAQEBAQEBAQAAAAAAAAAAAAAAAQIDBAX/xAAvEQEBAAECBAQEBAcAAAAAAAAAAQIDESExQVEEEmFxMkKBkRMUItEkUoKhscHx/9oADAMBAAIRAxEAPwDcUIQgEISXQKhJdCBUJAkOaByS6LJG+8+KBboukd7x4pyBLoSb+5OQIEjhglb+Pih2SAASO94S7Sa5/iED005hG1yKQk4YIHppzHYfcjHkkINxjuPuQPXJpPSDKeJ88hs2Nhce7cOZOHeunZ5lUfW5xrqyHRcZOw209U4E4MFi2PkcR3ubwXPUy8uPDn093r8HoTX1dsrtjOOV7Yzn+09bHRqBQOf1ukqj42qO00H9XCD5LRyNh3Narfti47/ciKFrQGtAAAAAAwAGAASnMd6uGHkx2Z8V4i+I1bqWbdp2k4SfSDb7fUmucbjDw4L0TXZj87lt5hjySEHj7E9IUCoQhAIQhAIQhAJAlTQSgN/cfcnJmN+7gl2efggVuQSHPuPuSNZgPxRsC+W4+5A7bHFNa/xO7mn2SN958UDXO5bx4pbnh7UrvePFKgZjfuS25pd/clQMa33+KVzBZK38fFDskAAkd7wjaHFI53iED005j87kbXIpHE3GH5sgemnMdh9yMeSab3z3Hd2IOPT2mG0lPJUPyY24H0nHBrB2kgKC1A0Q5kTqufGerJmeTm1pN2M5YG9uYG5cOnP6S0jHQg3gprT1B3Of82L22/edwV32MRnkd/ZwXDH9efm6ThPfr+33fU1f4bw00vm1NssvTH5Z9fiv9L0THOxHel2BwSbIBHeu75ZesCa5+Iz9R4L0TXZjt9xQG1y8EhJ4cN6ekP4eKBUIQgEIQgEIQgEgSpoB4+CA39ycmbOO/Lil2AgGnAJC8X7j7krGi2SXf3H3IE2+31FI13LefFPSN958UDXE8N4380uKV3vHilQMsb57kuzzKXf3JUDGt8Tv5pS0cErfefFDjggAEO94SB44pHP8Qgemnd+dyNvkfz2pkklsTgBckkgAYHFBz6X0zFSRmWd+wwENvYkknJoAxJ/BQEmt08+FFRzPwIEstoYhe3lDaxcOWCj6Bp0vW/CXD9DpXFsLT6M8ozlI3gYH+EfSXZrprp8DIiiAdKW3OFxGDlh85xtgO88+MuWpxl2j6ephpeE2xzw82pzstu07Thtbe/H06V7ataPZouldJWSsbLK4yzSucLOccmgn0rA+slQ2sHTRS0/xbJJTxPm2HLe/yv8AKs31glqJpWyzPILsru25Ldp8lvYBgoDTejWNcDYuJzc8lzj610xxmM2jw62tlr6l1M+dWjS/8oOrfcU8cMQ42dI/1uIb/lVTrulzSkpxqpG8mBjB/kaCoGtGOC4HLTkudDrzXvaQZHS/3pHyOPcXPwUHWadqdskyyA8BI+w9q6tAjySouv8ATKCW0frbWs9ComHZNIP/ALK6aC6S9IMxe+WRozu1sg774+1Z1SK6auus09iI1LVvpXbO4Rzs2ScNptx62HH1LQIpQ4BzTcHEEb1hGgqdskzWvFwXd/ccwtk1bv1RuSQHlrSfSIFhc8TcHHeipZCEIBCEIBIEqaGBAXx7kF44pA0Xy3JyBrX4D8CguxyOR9yc3II39x9yBNrl4JGk+07+aekb7z4oGuvyzHilseKHe8eKcgZs45nJLs9vrRv7k5AxrB7T4pXNFkrfx8UjnBAoTXPGW/DDeLnA+wqq6Y1vc+U0ejWiaoyfKfk9KMtp7si7l4nBcg6P3MHXx1cwrSdp9TiWSE2826PLYG4eOAHK535Zu9uHhcZN9bPy78ptvfe7cp68+02XhUvXPSL6mVmiqU2fL5VRIP1MO8HmQcuBA+cvCr16qaKN0ddTHrrWhljBNPUPyaDvad9s+QwUpqbq+6mjM093VNQ7rJnm1wSCRGOQv6+QCxll+J+ifX9vq9Wnofk5+PqbW/Jyst/m9sefvtO6d0bo5lPEyGIWYxoaBv5k8STck8Ssm6Qacs0hIT88NePq7IaB62lbDc8Paso6UPlrf2LftOXonB8nLK5W5W8aqmnHX6vuUHrFmOxS+l3eh3KI1h+b2IiqVuaj3Lvq1wuQWLQA8gqJr/jD2qY1fHkHsUPX/GHtQetIrhoJ1mlU+kVs0MfJRFm1YPn2/WWzaA+Tt+tJ945Yvqr8e3tWz6vfJ29r/tuRUkhCEAhCEAmh44pyQIG7ePdwKXb7Ub+5OQMa7AYH2Iub5bjv7E5uQSHPuPuQFzySNvyzO7n2p6a33nxQI4c948UuzzPsQ73jxTkDNnHflxKXYC86iobG1z3kNa1pc5xwDWjEknsVRoNYq/SDTLRRQwwFzmsmnL3SSNBt1jY2gW7zuWblJwdtPRyzly5SdbyWyonZEx0khaxjblz3EBrRfMkqmyaSqNLkx0hdT0WIfVkWmqAM2QA+i3+9/wCj0yanOmLX6TqzPGwl3UBrYabavgXgG7h2n3rvr9eKClGw+ojaALBrLuAAGAAYDZZ2uXPhHaZaehxx/Vl36T78778J6pPQuhIaSIQ07Axoz+k4/Sc7Nx5rtf7x4qgVPTpotmHWyO+rC/32XG7+UDo3/qMx+qH+pbk24R5csrlblld7WlvjBwIBxBxxxBuD3EIdmO33FUvRXTBo+pwje+/0XMs71XxXdB0jUMjtkThrgcRIHMtgcy4Ae1VlaFk/Sn8tZ+yb9py0+lr2St2onNe36TXNc31tJWXdKLia1oFriJt8cG+U7MolUzSpwao3WDJvYjTGmI2ODS4yEfNjafUCVA19c9x8mB0Y3F99o88UVxVLCuJ0WKfUud85cbkF10DR2iJuDhkDGPtPB9ir1e3zhvhjy9y5aRl9wTZW+Vb8lBKUcQ+kFaNFR4WBHrVQh0fIBcte0cSxwHrIVh0Po+UjajfZBddWaVzZ2lwwvnuWxau/J29r/tuWIaCjqNsBo2zf0WnE9w/BbTqvNeHZDXNDT6Ls2k4lt99jf1oiZQhCKEIQgE0O5H2finJAgbc3y3cUtzw9qN/cnIGNvYZIN77sju7E5mQ7Ehz7j7kBY8fYka3nvPDiU9Nb7z4oEc3mcx48kuz2+sqJ1h1ogomt65xL3kCOBg255TcegwZ9uSrum+kqN0XU0Ie6slcIYoXxPY9jnfrHB4tZufbbddZucnV30/D6mptcceF69P8AhmskrtJ1g0XASIYrSV0oO4G7aYHiTnz+qQrvBSMjY1jGhrWgNa0DBoAsAO5RGqOrTaCnEQO1I7zk0p9KWV3pOJONtw5d6nNpTGdbzrWvqS7aeHw4/wB71v1/xsyaeKaq25Z5XNLJQ3q2hvkkuIIBcDsgW3DvWca3UDW1EoxNjm5znHtJJWoxSeTU/wCKP3r1m+uZ/SZV0eVn1QMVzrqqc1zKKteolM2SUh7Q4WycAR7VIOoGbb7NtZ2FiRb1Lm6PB513YVIOPlSfWQR9PpKppayA0crmSOe1oxwfdwAY/wCk08HXWn690BFc8yY7bWyAXwtYNt3EEdyy1x/pCj/bxfetWw9I5/TG4W8yOH0n8FYlUrWOWGnZHYNaSLmwFz2lVLS+lmyuGyo3W6ZxnNyTbAclF0ZQe9acVwOXbVricoq39HGpEulagxx+RGyzppyLiNpyAG95sbDkTkF9A6J1IpNHt2aeFu1bGZwDpnneS85dgsOS8uiLQLaPRcDQLPlaKmU7y+UBwB7GbLe5dOvOssej6d9RJjbBke+V9sGDlhcncASiOB2nWPrJaO93RwxzEfXc8Edw6s/vLg0pqbG+N8tO0MkAJLWizJeI2RgHcxmsW0PrXMyu+HuO1I55dIMg9rsHR8hbAcLDgvonQ1a2aASxm7HtDmnkePPd3Koo+ovyuL6y1qjGDvrv8Vm+iqYR6UAGALw8fvYn23WkUeTvrv8AtFFdCEIUUIQhAJovyTkgQNxvuy4JbHj7P90b+5OKBjG4DHdyQW45nI8OXJOZkOxceltKx0sbp53bEbAS5x7QAABiSThZFkuV2nOuvZ5lVDSGtsk8jqTRbRNICRJVOJ+CU2JxLh8Y7+6PbiF49RVaXxk26ShOUYwq6tv98/q2Hhv55i2aL0bHTxCKBjY2NuA1owzzPE8ziue9y5cnq8uGj8XHLt0nv3vpPr2Q+gNTo6Vxnkc6oqn226qT0ziPJYPmN5BT5gaSCQCRkSLkdhKc/wB48QlutyScI8+eplnfNleJnVi+QyT9kcE2+Pch0gtgRfdjvVYZQZQ01QJt+kk/+RyoGuQvPI4YtOThiD3hWOalqHzOuIW3kJcXBz3Fxcb3bg2174Kl6200jJnsfLtW4N2W9zb4BVFUqYzdcwjKnKTVGqqBtRxEtOTnFrAeY2iL9y59K6o1VM3bmhcGb3iz2Dtc0kDvUVZtRdHvi2ppBZlj5V2n2NJKXrQXPIxBddQmp0DnSkNkfGbZsIB9oXe6F/Wu84Sb2uQLnmbIGbV9IUdv7eH7xq2TpI+WN/YD7b1iFY2RtTAI9nresZ1bg0A7e0Nm+442W2dIJcapm2LO+DtvwvtOvbldWJWE62fHu7VHUakdaz593ao6kKivWrXE5dlWuJyD6+1Hr2zUNNI3J1PCewhgaR3EEdyxvp30u41vwc5NZHsDcGOG293a59h2QjmujoP6RGQj+bqpwa0uLqeVxs1rnG7oXHcCcQeJI3hXLpO1AbpNrXscI6iMEMeR5D2nHq32xtfEHdc53VRg2hqF8zxHGNpxyC2vonme2Cogkv5twIB+aXA7TfW2/eVn+i+jvSUEwLGNaQcJRLHsdue17LrWtWNFCipX9Y8Oe68s0pwBNt3ID84oVzxu/pKPkGX9bj7wtBosnfXf9orKtCV3W1ol3GQW5NGDfYAtU0ebsv8A3n/bKJObpQhCjQQhCBCk2eZSlKgZs45nJBZ2+v8ABI+UNIuQL2aLkC5OQHE8k2qqWxsc97g1rQSXONmtHEk5Iu1PawW3+sqjaQb/ADrpIUwuaSiIknxJbNUfNh5hu/sdyXvJpOo0qTHRF1PSZPrSCJZxkW07TkP75/2Nj0LoOGjjbDTt2Wi7ic3PcbXe9xzcbZrnf1+z1yfl5bfj6Tt6317TokOrHBQ+sOmfgkQkERkLnFoAIABs52JPYVMlw4qua4gOgYB/an7uVdHjUPWnpjqKQtDaWLymtk8txOeI9Aqrn+UZWX+TUvql/wBa4OkwYxH/AOGPwWavzQbJF/KKqAA59JAd2D3t8bq56hdMY0nMITSmMk22myB7R2gtabYL5xf8U3tK0boE+Xfn6LkE1o3WA1FbUxluz1VS9g33tK8XXPLols+kJXyC7IyDsnJzj6IPLAn1KP1V/wCZVv8Ai5PvnqxUcg+EVTd+213dYj3KoiddtYvgtOWsNpZPJZxaARtSd2XaVaNVdNx1tO2VtvKGzIzPYdbymEHdj3ghYzrrVukq5Nr5hLAOABwtytb8lWPoxhmp61kYcHRzQuleGuuGho8hx4O2iB+8VBM6V1TbQ14fCNmGdrntZuje3B8Y5YgjttuVd/Wu+stF11rGl9NF84dbKeIaQxo9ZB9SzkfGu+sqrkl+X0n+Ii+8atm6Sfljf2A+29Yu+UfD6blPF941az0k6S260hmHVxtjcXbzcuNh+8EiVimtY8+7tUbShS+slQ10h82b/SJOPcFE08gGfqUV6VS43LuknvkFzmQ8AgbS59yuGgulCtowIw8SxjARzAu2Rwa8EOA5XtyULRayOjbsdXGRx2bO9YXDNVbTr2AQafH0zyPHyZgPHrXW9Wz70462T1jSJCGsz6tgIZ33uXd5Wa01SRuCn9G6TDcx6gFd02aLqsbSM+sPFa7oh14/3n/aKwjQWmtl4IFsdzcfG3sW0aqVokiIBLrHa2i0NPlYkEAkbk6HVOIQhRQhChP/AOzpPhJpTM0SDyccI9vfGH+jtjhffxUtk5t4aeee/llu3G7JoqO01piGkiMsxsMmtGL5HbmMbvK8tYdY46OMF93yPOzFA3GWZ+5rRwyud3sUboTQL3yit0gQ6f8AVwg3ipG/Rbxfxd/7Wblx2nN209KTH8TU+Hp3vt/u9Pfg42aryaRvPXl0V2n4PTMNjTXylefnSZfnAPp9Tp5yP5zmE0cWEcLBssl2cpp/pO5Ze28hWa/0EJ87VRNzbi45jMZLwHSbox3ktrYSTgBtHEndkp+HG74zU22m0nT09us9b1SelNM09HsNl8na8ljWxucMLCw2RYZhVOo6bNFsdsukfcXB8xJnfs5Ls10rI3vpHtc0tLtsEHNpcyzuxfM2sMZFRILfPd4ldHjfSEfThok/rnt7YJfc0rx1+1sHwKmqKUhzJKnqg5wcw7To5LEBzDwOYG7FfNDm4N/O9bZrC4fzHo4X/r7PupkFO1+mkBjZIGHzTC0guLtkjAE2A9iqFNoKeZu3HE4t3OwAPYSRfuV613gElXTRu9FzIGnsNrqO1z066J8dPBgWlkhsOB8iMDhh4IKlWQvjAZIzZIvgQQe1aB0FOd8Pbs2zxvfLZdf2X9irustSJ6WOa2yb5HNpvZzfWPYrD0EuIrrgXONhxOw+wvuQeuq3/Mqz/FyfevXlpvS7qWukkbiLlrm7nN4cjwUdq/pRzaieR5kZI6d75ImRBwY8vJc27jmCSLLx1k0m2R7iYnBxzc64ceZaMAqiVrJtG15D5n9W+wBJPVvw3G4LXdq6qXWjR2i43Cl87I7PZJLnkZbcpFg3kPUs0nI4e1eGHAetRV30FpuSsq5KiY3c4WAHosaPRY0bgPxTW/GO+so3V/TccQI6g7RFusY5znfwuuF0RVvlE2dib4gA94CDye3+kKb9vF941bJ0l0jRWtNhd0Qc7mdpzb+poWI1dWfhMT42uc9sjC1hFg5wcCG95stv6RpS6piJGyTA27cfJO0+4xzxViViOt4tKQFC0wxU1refPFQ1Oor3qAuJ67ahcTkAzNe8ma8GZr3kzQdNKrPoVo3hVelVo0Mqi5aAgaSLtGfALYtWmgQ4C3lO9yx/QBxC2DVk+Y/fd7lbySc0shCFlpUNKaalrpXUOj3bLWnZqa0ejCN8UR+dIeO72iXp9UqZlKKTqmuizLXC5e7fI52e3z9Vl5VbotE0JdFF5uIN820gOcXODS4uOZubklVrUnpgj0pVfBWU8kZ2Hv23PaR5O6wWJj1y5vTnr7bY6XDGfe3vfXt2+9esL9F6Kne6aq86LRMM73PdTs2biGMkYDE87FWLQ2ulHWPMdLUMlcBtFrLkgcclifS1AaipqLuZG2OoYzbcXXc50ey1tgDwd2WXr/J/YWV07Tm1jge6wOK1JJwjjqamWpfNnd6r3SLUNlbH1dz5yYjyXDaDtjEYclT9FttNDf8AtW3G/wBIK9aXrxHShrXBkjw4MmN9lou3abtAHZJGR5Kq1NUJaqBwIcQY2vkAs2Rwdi4X8VWGza0wte/Q4c0EGmkBDgMRemwPLP1rNdL6KpI6r4I5pL3A7UocRsvcfJaAMAM928LR9bqrZdok7JcPgshGzjtY01wAO71rItKaxOEpdsMdIPJE7muElhltN2tkkYYkblUQtfTdVIY732HFt+Njmtl1he0aF0a3C5rdrZGZDYpg51hwu31hYtI7aIcTck3JO8k3JWzaztDtCaO2m/14Acdkxy3x3Xw9Siqr0iXMkb25COMB2RBa0d+agZtYopw01cJdIwWErHbJdbiMPzwUprzRsjczYaG3jY454kjE4qkPdigl9NaTMzGNazYjbfZZe/eTxV16CJQ2ubcgXdYd7Xge0gd6zc+itI6B8a9t8bG/+R6Dz1ff/SNYP+qlP/mcvHXt16l6doH/AJlWH/qpfvnLw10deoeqikVOa5l01Oa5lFT2qj7TKYLryuPNQGr77SXU1A67yeaDxqD+m037eL7xq2fpQ+Vx/sR9uRYtOf06n/bRfbato6UHfpcf7EfbkVSsO1w+OKhqcKZ1v+OKhqZRXvULjcuyoXG5Ajc17vzXg1exOKDqpVZ9DlVilVm0Qqi6aCOS2DVY+Y/fd7ljmhDkth1TP6P++7wCtSJpCELLSs9I0uzo2Z1gbdWdk5G0rDZYv0H1Qfph0hAbeGTDADIC+7E2ucBiSt7qNHNe0hzQ4HcQCPaoqj1cja42jYOxrR7kGIdLNY+OrqDG8jaqXDA8GjhzUl/J8kAq5i4gebOZzJ2eK1TSeqcD8XQxk3vcsafEJujdU4Re0TB2NA8EHz7rgwCKGwFztY7z6Kr+ivjof2jfEL6Q0lqBTPA2oGHkRh6slxU/R7StcNmBgx3NCDh1vkBfomxB2aSW9t2NKsK0wfOu+sfFfStZqLE5zPJIIFgQSC0YYAjLJVmt6KaVziTGSb57b/xQYPuC2vWWQfzLo1t8RWgkb/i5l0M6LaZtrResuPiVL1nR8xzI2m9muu0X9E2ttDgUGWa+Pu5vKNg9ior81uul+i7rfTlflbJmXbsqCd0MM/tZPUz8EGVn0QtI6CpA2uBcbAHP9x4Xd/wfYBi95/hHgFMaD6ODDfqnFp47/Wgp+gn/ANIVZGXwmQ/+Vy5tbHXneVb6bo4khLnQWDibnafJie4qO0rqDWyEkthJO/adf2hVGXVGa51eJ+iytPzI/wDuf7Lw/wCFld/Zs/7gUVXdFvs5T1CbnvUlR9HNY3+rxHn1pv7wpCl1Bqx8yMfvnD2IKvUm1bAdwmjP+dq1zpF0s2arBYCQyMM2hbHFzrjl5Vu5VZnRw5zg6YbTgcAHuAv3C/gp+bUuQm7ib2zF0Rk2tI2pSQW9m0L+q6h4GYrXqvo/2j5RJ9viFxO6LQcnOHcPwRWaThcjmHgtQk6JCf1rv4R+K8XdDjt0x/g/3QZw2kecQx1uNil2DfELSGdDsw9Got+67/Ul/wCDMpzqB/AfxQUKlYeCsmiWlWGDoakH9YH8B/FS9F0SSN/rHqj/AP0m45dCnEDxWv6qVDRCWE2IdexBGBAsRfsKpGj+jAtIvO8nk0D3q20erPUjZD3Htt7gqiy9e3iEKHGjjxKRBOWTGRAL0QorxmgBSU8GyvdCDjqae654qTygpMhIGIPN8F7KOqKTFS68pYroIYUmKkX0mAXoyHFdKCKq6PkuE0XJT8rLhczoUEQaJdmj6IYrpdCummjsEEfDQC7l5T0AuplrLJkkV0FdfQBefwAcFNvgTPg6COp6AcF6t0cOClIIF7iFBAu0cNoYLvk0fyXb1GN17IKzVUGOS8W0PJWOeC68m0wQQhouSb8E5KwGAJvUDgghWUvJegpOSmGxBO6tBFx0fJd0FFyXUxi9UHlHAAvQhKhAmyhKhAIQhAIQhAIQhAIQhAiVCEAV5OQhA1y9WZIQgchCEHi9NCEIPZichCAQhCBsmS8mpUIHFMQhA4JQkQg9GpUIQCEIQCEI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4710" y1="70619" x2="24324" y2="82474"/>
                        <a14:foregroundMark x1="15058" y1="74742" x2="14672" y2="83505"/>
                        <a14:foregroundMark x1="8880" y1="78866" x2="8108" y2="86082"/>
                        <a14:foregroundMark x1="3089" y1="82990" x2="3089" y2="87629"/>
                        <a14:foregroundMark x1="94981" y1="24227" x2="83012" y2="74227"/>
                        <a14:foregroundMark x1="79151" y1="41237" x2="90347" y2="55155"/>
                        <a14:foregroundMark x1="74131" y1="2062" x2="67954" y2="18557"/>
                        <a14:foregroundMark x1="52124" y1="30412" x2="45174" y2="37629"/>
                        <a14:foregroundMark x1="40927" y1="39175" x2="36680" y2="47423"/>
                      </a14:backgroundRemoval>
                    </a14:imgEffect>
                  </a14:imgLayer>
                </a14:imgProps>
              </a:ext>
              <a:ext uri="{28A0092B-C50C-407E-A947-70E740481C1C}">
                <a14:useLocalDpi xmlns:a14="http://schemas.microsoft.com/office/drawing/2010/main" val="0"/>
              </a:ext>
            </a:extLst>
          </a:blip>
          <a:srcRect/>
          <a:stretch>
            <a:fillRect/>
          </a:stretch>
        </p:blipFill>
        <p:spPr bwMode="auto">
          <a:xfrm>
            <a:off x="2626442" y="3825952"/>
            <a:ext cx="3653588" cy="273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55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Gases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29698040"/>
              </p:ext>
            </p:extLst>
          </p:nvPr>
        </p:nvGraphicFramePr>
        <p:xfrm>
          <a:off x="457200" y="1650416"/>
          <a:ext cx="8258204" cy="4857783"/>
        </p:xfrm>
        <a:graphic>
          <a:graphicData uri="http://schemas.openxmlformats.org/drawingml/2006/table">
            <a:tbl>
              <a:tblPr>
                <a:tableStyleId>{2D5ABB26-0587-4C30-8999-92F81FD0307C}</a:tableStyleId>
              </a:tblPr>
              <a:tblGrid>
                <a:gridCol w="1732196"/>
                <a:gridCol w="3004781"/>
                <a:gridCol w="3521227"/>
              </a:tblGrid>
              <a:tr h="373676">
                <a:tc>
                  <a:txBody>
                    <a:bodyPr/>
                    <a:lstStyle/>
                    <a:p>
                      <a:pPr algn="ctr">
                        <a:spcAft>
                          <a:spcPts val="0"/>
                        </a:spcAft>
                      </a:pPr>
                      <a:r>
                        <a:rPr lang="en-GB" sz="1600" dirty="0"/>
                        <a:t>Gas</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Source</a:t>
                      </a:r>
                      <a:endParaRPr lang="en-US" sz="1600" b="1">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t>Global warming?</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676">
                <a:tc>
                  <a:txBody>
                    <a:bodyPr/>
                    <a:lstStyle/>
                    <a:p>
                      <a:pPr algn="l">
                        <a:spcAft>
                          <a:spcPts val="0"/>
                        </a:spcAft>
                      </a:pPr>
                      <a:r>
                        <a:rPr lang="en-GB" sz="1600" dirty="0"/>
                        <a:t>Oxygen</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t>Photosynthesis</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No</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351">
                <a:tc>
                  <a:txBody>
                    <a:bodyPr/>
                    <a:lstStyle/>
                    <a:p>
                      <a:pPr algn="l">
                        <a:spcAft>
                          <a:spcPts val="0"/>
                        </a:spcAft>
                      </a:pPr>
                      <a:r>
                        <a:rPr lang="en-GB" sz="1600" dirty="0"/>
                        <a:t>Carbon Dioxide</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dirty="0"/>
                        <a:t>Respiration, </a:t>
                      </a:r>
                      <a:r>
                        <a:rPr lang="en-GB" sz="1600" dirty="0" err="1"/>
                        <a:t>vulcanism</a:t>
                      </a:r>
                      <a:r>
                        <a:rPr lang="en-GB" sz="1600" dirty="0"/>
                        <a:t> + burning fossil fuels </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dirty="0"/>
                        <a:t>Major contributor</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r>
              <a:tr h="747351">
                <a:tc>
                  <a:txBody>
                    <a:bodyPr/>
                    <a:lstStyle/>
                    <a:p>
                      <a:pPr algn="l">
                        <a:spcAft>
                          <a:spcPts val="0"/>
                        </a:spcAft>
                      </a:pPr>
                      <a:r>
                        <a:rPr lang="en-GB" sz="1600"/>
                        <a:t>Sulphur Dioxide</a:t>
                      </a:r>
                      <a:endParaRPr lang="en-US" sz="1600" b="1">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err="1"/>
                        <a:t>Vulcanism</a:t>
                      </a:r>
                      <a:r>
                        <a:rPr lang="en-GB" sz="1600" dirty="0"/>
                        <a:t> + burning fossil fuels </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No. Has a net cooling impact along with black carbon (soot) – global dimming.</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7351">
                <a:tc>
                  <a:txBody>
                    <a:bodyPr/>
                    <a:lstStyle/>
                    <a:p>
                      <a:pPr algn="l">
                        <a:spcAft>
                          <a:spcPts val="0"/>
                        </a:spcAft>
                      </a:pPr>
                      <a:r>
                        <a:rPr lang="en-GB" sz="1600" dirty="0"/>
                        <a:t>Nitrogen Oxides</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dirty="0" err="1"/>
                        <a:t>Vulcanism</a:t>
                      </a:r>
                      <a:r>
                        <a:rPr lang="en-GB" sz="1600" dirty="0"/>
                        <a:t>, nitrogen fixation, lightning + burning fossil fuels</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dirty="0"/>
                        <a:t>Major contributor</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r>
              <a:tr h="747351">
                <a:tc>
                  <a:txBody>
                    <a:bodyPr/>
                    <a:lstStyle/>
                    <a:p>
                      <a:pPr algn="l">
                        <a:spcAft>
                          <a:spcPts val="0"/>
                        </a:spcAft>
                      </a:pPr>
                      <a:r>
                        <a:rPr lang="en-GB" sz="1600"/>
                        <a:t>Methane</a:t>
                      </a:r>
                      <a:endParaRPr lang="en-US" sz="1600" b="1">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a:t>Animals / decomposition + farming, leaks, waste</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a:spcAft>
                          <a:spcPts val="0"/>
                        </a:spcAft>
                      </a:pPr>
                      <a:r>
                        <a:rPr lang="en-GB" sz="1600" dirty="0"/>
                        <a:t>Major contributor, powerful greenhouse gas</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r>
              <a:tr h="747351">
                <a:tc>
                  <a:txBody>
                    <a:bodyPr/>
                    <a:lstStyle/>
                    <a:p>
                      <a:pPr algn="l">
                        <a:spcAft>
                          <a:spcPts val="0"/>
                        </a:spcAft>
                      </a:pPr>
                      <a:r>
                        <a:rPr lang="en-GB" sz="1600"/>
                        <a:t>Ozone</a:t>
                      </a:r>
                      <a:endParaRPr lang="en-US" sz="1600" b="1">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Natural (stratosphere) + pollutant (troposphere)</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Cooling in the stratosphere, localised warming in the troposphere (cities)</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676">
                <a:tc>
                  <a:txBody>
                    <a:bodyPr/>
                    <a:lstStyle/>
                    <a:p>
                      <a:pPr algn="l">
                        <a:spcAft>
                          <a:spcPts val="0"/>
                        </a:spcAft>
                      </a:pPr>
                      <a:r>
                        <a:rPr lang="en-GB" sz="1600" dirty="0"/>
                        <a:t>Carbon monoxide</a:t>
                      </a:r>
                      <a:endParaRPr lang="en-US" sz="1600" b="1"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a:t>Incomplete combustion.</a:t>
                      </a:r>
                      <a:endParaRPr lang="en-US" sz="160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t>Limited because it is short lived.</a:t>
                      </a:r>
                      <a:endParaRPr lang="en-US" sz="1600" dirty="0">
                        <a:latin typeface="Calibri"/>
                        <a:ea typeface="Times New Roman"/>
                        <a:cs typeface="Times New Roman"/>
                      </a:endParaRPr>
                    </a:p>
                  </a:txBody>
                  <a:tcPr marL="43504" marR="43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844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Terminology</a:t>
            </a:r>
            <a:endParaRPr lang="en-GB" dirty="0"/>
          </a:p>
        </p:txBody>
      </p:sp>
      <p:sp>
        <p:nvSpPr>
          <p:cNvPr id="3" name="Content Placeholder 2"/>
          <p:cNvSpPr>
            <a:spLocks noGrp="1"/>
          </p:cNvSpPr>
          <p:nvPr>
            <p:ph idx="1"/>
          </p:nvPr>
        </p:nvSpPr>
        <p:spPr/>
        <p:txBody>
          <a:bodyPr/>
          <a:lstStyle/>
          <a:p>
            <a:r>
              <a:rPr lang="en-GB" smtClean="0"/>
              <a:t>Q2b This question is a ‘classic’ knowledge question</a:t>
            </a:r>
          </a:p>
          <a:p>
            <a:r>
              <a:rPr lang="en-GB" smtClean="0"/>
              <a:t> Complicated by the fact that it uses a bit of key terminology that is in the Spec</a:t>
            </a:r>
          </a:p>
          <a:p>
            <a:r>
              <a:rPr lang="en-GB" smtClean="0"/>
              <a:t>May be unfamiliar leading to many students not being able to unlock the meaning of the question:</a:t>
            </a:r>
            <a:endParaRPr lang="en-US" dirty="0"/>
          </a:p>
        </p:txBody>
      </p:sp>
      <p:pic>
        <p:nvPicPr>
          <p:cNvPr id="20482" name="Picture 2"/>
          <p:cNvPicPr>
            <a:picLocks noChangeAspect="1" noChangeArrowheads="1"/>
          </p:cNvPicPr>
          <p:nvPr/>
        </p:nvPicPr>
        <p:blipFill>
          <a:blip r:embed="rId2"/>
          <a:srcRect/>
          <a:stretch>
            <a:fillRect/>
          </a:stretch>
        </p:blipFill>
        <p:spPr bwMode="auto">
          <a:xfrm>
            <a:off x="1388889" y="4372970"/>
            <a:ext cx="5429288" cy="2098716"/>
          </a:xfrm>
          <a:prstGeom prst="rect">
            <a:avLst/>
          </a:prstGeom>
          <a:noFill/>
          <a:ln w="9525">
            <a:noFill/>
            <a:miter lim="800000"/>
            <a:headEnd/>
            <a:tailEnd/>
          </a:ln>
        </p:spPr>
      </p:pic>
    </p:spTree>
    <p:extLst>
      <p:ext uri="{BB962C8B-B14F-4D97-AF65-F5344CB8AC3E}">
        <p14:creationId xmlns:p14="http://schemas.microsoft.com/office/powerpoint/2010/main" val="258056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levels</a:t>
            </a:r>
            <a:endParaRPr lang="en-US" dirty="0"/>
          </a:p>
        </p:txBody>
      </p:sp>
      <p:sp>
        <p:nvSpPr>
          <p:cNvPr id="3" name="Content Placeholder 2"/>
          <p:cNvSpPr>
            <a:spLocks noGrp="1"/>
          </p:cNvSpPr>
          <p:nvPr>
            <p:ph sz="half" idx="1"/>
          </p:nvPr>
        </p:nvSpPr>
        <p:spPr>
          <a:xfrm>
            <a:off x="457200" y="1600200"/>
            <a:ext cx="8401080" cy="4525963"/>
          </a:xfrm>
        </p:spPr>
        <p:txBody>
          <a:bodyPr>
            <a:normAutofit lnSpcReduction="10000"/>
          </a:bodyPr>
          <a:lstStyle/>
          <a:p>
            <a:pPr>
              <a:buNone/>
            </a:pPr>
            <a:r>
              <a:rPr lang="en-GB" dirty="0"/>
              <a:t>Overall, sea level is not well understood with confusion over what is causing sea level rise </a:t>
            </a:r>
            <a:r>
              <a:rPr lang="en-GB" b="1" i="1" dirty="0"/>
              <a:t>now</a:t>
            </a:r>
            <a:r>
              <a:rPr lang="en-GB" dirty="0"/>
              <a:t> and how much it is rising by</a:t>
            </a:r>
            <a:r>
              <a:rPr lang="en-GB" dirty="0" smtClean="0"/>
              <a:t>.</a:t>
            </a:r>
          </a:p>
          <a:p>
            <a:pPr>
              <a:buNone/>
            </a:pPr>
            <a:endParaRPr lang="en-GB" dirty="0" smtClean="0"/>
          </a:p>
          <a:p>
            <a:pPr lvl="0"/>
            <a:r>
              <a:rPr lang="en-GB" i="1" dirty="0"/>
              <a:t>Rising by 1.8mm per year </a:t>
            </a:r>
            <a:endParaRPr lang="en-US" i="1" dirty="0"/>
          </a:p>
          <a:p>
            <a:pPr lvl="0"/>
            <a:r>
              <a:rPr lang="en-GB" i="1" dirty="0"/>
              <a:t>2007 IPCC estimates 20-60cm by 2100; scientific consensus of 0.5-1m by 2100.</a:t>
            </a:r>
            <a:endParaRPr lang="en-US" i="1" dirty="0"/>
          </a:p>
          <a:p>
            <a:pPr lvl="0"/>
            <a:r>
              <a:rPr lang="en-GB" i="1" dirty="0"/>
              <a:t>Largely driven by thermal expansion and mountain glacier retreat</a:t>
            </a:r>
            <a:endParaRPr lang="en-US" i="1" dirty="0"/>
          </a:p>
          <a:p>
            <a:pPr lvl="0"/>
            <a:r>
              <a:rPr lang="en-GB" i="1" dirty="0"/>
              <a:t>Greenland / Antarctica currently contribute very little; partial melt of these ice sheets  after 2100 would add 6-8m</a:t>
            </a:r>
            <a:endParaRPr lang="en-US" i="1" dirty="0"/>
          </a:p>
          <a:p>
            <a:pPr lvl="0"/>
            <a:r>
              <a:rPr lang="en-GB" i="1" dirty="0"/>
              <a:t>Arctic sea ice and Antarctic ice shelf collapses do not contribute (ice is already in water)</a:t>
            </a:r>
            <a:endParaRPr lang="en-US" i="1" dirty="0"/>
          </a:p>
          <a:p>
            <a:endParaRPr lang="en-US" dirty="0"/>
          </a:p>
          <a:p>
            <a:endParaRPr lang="en-US" dirty="0"/>
          </a:p>
        </p:txBody>
      </p:sp>
    </p:spTree>
    <p:extLst>
      <p:ext uri="{BB962C8B-B14F-4D97-AF65-F5344CB8AC3E}">
        <p14:creationId xmlns:p14="http://schemas.microsoft.com/office/powerpoint/2010/main" val="104691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Sea levels</a:t>
            </a:r>
            <a:endParaRPr lang="en-GB" dirty="0"/>
          </a:p>
        </p:txBody>
      </p:sp>
      <p:sp>
        <p:nvSpPr>
          <p:cNvPr id="3" name="Content Placeholder 2"/>
          <p:cNvSpPr>
            <a:spLocks noGrp="1"/>
          </p:cNvSpPr>
          <p:nvPr>
            <p:ph sz="half" idx="4294967295"/>
          </p:nvPr>
        </p:nvSpPr>
        <p:spPr>
          <a:xfrm>
            <a:off x="0" y="1450975"/>
            <a:ext cx="8115300" cy="1500188"/>
          </a:xfrm>
        </p:spPr>
        <p:txBody>
          <a:bodyPr/>
          <a:lstStyle/>
          <a:p>
            <a:r>
              <a:rPr lang="en-GB" b="1" smtClean="0"/>
              <a:t>Q2c</a:t>
            </a:r>
            <a:r>
              <a:rPr lang="en-GB" smtClean="0"/>
              <a:t> was a question which directly asked for an explanation of how global warming might lead to rising sea levels.</a:t>
            </a:r>
            <a:endParaRPr lang="en-US" smtClean="0"/>
          </a:p>
          <a:p>
            <a:endParaRPr lang="en-US" dirty="0"/>
          </a:p>
        </p:txBody>
      </p:sp>
      <p:sp>
        <p:nvSpPr>
          <p:cNvPr id="4" name="Content Placeholder 3"/>
          <p:cNvSpPr>
            <a:spLocks noGrp="1"/>
          </p:cNvSpPr>
          <p:nvPr>
            <p:ph sz="half" idx="4294967295"/>
          </p:nvPr>
        </p:nvSpPr>
        <p:spPr>
          <a:xfrm>
            <a:off x="1028700" y="4024313"/>
            <a:ext cx="8115300" cy="2697162"/>
          </a:xfrm>
        </p:spPr>
        <p:txBody>
          <a:bodyPr>
            <a:normAutofit fontScale="92500" lnSpcReduction="10000"/>
          </a:bodyPr>
          <a:lstStyle/>
          <a:p>
            <a:pPr>
              <a:buNone/>
            </a:pPr>
            <a:r>
              <a:rPr lang="en-GB" smtClean="0"/>
              <a:t>With this type of 4 or 5 mark ‘explain’ question:</a:t>
            </a:r>
            <a:endParaRPr lang="en-US" smtClean="0"/>
          </a:p>
          <a:p>
            <a:pPr lvl="0"/>
            <a:r>
              <a:rPr lang="en-GB" smtClean="0"/>
              <a:t>Bullets usually work against explanation – bulleted answers tend to be descriptive with separate, unlinked points</a:t>
            </a:r>
            <a:endParaRPr lang="en-US" smtClean="0"/>
          </a:p>
          <a:p>
            <a:pPr lvl="0"/>
            <a:r>
              <a:rPr lang="en-GB" smtClean="0"/>
              <a:t>A sequential explanation of a process works well</a:t>
            </a:r>
            <a:endParaRPr lang="en-US" smtClean="0"/>
          </a:p>
          <a:p>
            <a:pPr lvl="0"/>
            <a:r>
              <a:rPr lang="en-GB" smtClean="0"/>
              <a:t>Extended (detailed) points and examples will gain additional marks.</a:t>
            </a:r>
            <a:endParaRPr lang="en-US" smtClean="0"/>
          </a:p>
          <a:p>
            <a:endParaRPr lang="en-US" dirty="0"/>
          </a:p>
        </p:txBody>
      </p:sp>
      <p:pic>
        <p:nvPicPr>
          <p:cNvPr id="21506" name="Picture 2"/>
          <p:cNvPicPr>
            <a:picLocks noChangeAspect="1" noChangeArrowheads="1"/>
          </p:cNvPicPr>
          <p:nvPr/>
        </p:nvPicPr>
        <p:blipFill>
          <a:blip r:embed="rId2"/>
          <a:srcRect b="68364"/>
          <a:stretch>
            <a:fillRect/>
          </a:stretch>
        </p:blipFill>
        <p:spPr bwMode="auto">
          <a:xfrm>
            <a:off x="285719" y="2601208"/>
            <a:ext cx="8331361" cy="1214446"/>
          </a:xfrm>
          <a:prstGeom prst="rect">
            <a:avLst/>
          </a:prstGeom>
          <a:noFill/>
          <a:ln w="9525">
            <a:noFill/>
            <a:miter lim="800000"/>
            <a:headEnd/>
            <a:tailEnd/>
          </a:ln>
        </p:spPr>
      </p:pic>
    </p:spTree>
    <p:extLst>
      <p:ext uri="{BB962C8B-B14F-4D97-AF65-F5344CB8AC3E}">
        <p14:creationId xmlns:p14="http://schemas.microsoft.com/office/powerpoint/2010/main" val="39469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examples to compare: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20231988"/>
              </p:ext>
            </p:extLst>
          </p:nvPr>
        </p:nvGraphicFramePr>
        <p:xfrm>
          <a:off x="457200" y="1500174"/>
          <a:ext cx="8329642" cy="4857784"/>
        </p:xfrm>
        <a:graphic>
          <a:graphicData uri="http://schemas.openxmlformats.org/drawingml/2006/table">
            <a:tbl>
              <a:tblPr/>
              <a:tblGrid>
                <a:gridCol w="4164821"/>
                <a:gridCol w="4164821"/>
              </a:tblGrid>
              <a:tr h="335020">
                <a:tc>
                  <a:txBody>
                    <a:bodyPr/>
                    <a:lstStyle/>
                    <a:p>
                      <a:pPr algn="ctr">
                        <a:spcAft>
                          <a:spcPts val="0"/>
                        </a:spcAft>
                      </a:pPr>
                      <a:r>
                        <a:rPr lang="en-GB" sz="2000" b="1">
                          <a:solidFill>
                            <a:srgbClr val="002060"/>
                          </a:solidFill>
                          <a:latin typeface="Calibri"/>
                          <a:ea typeface="Times New Roman"/>
                          <a:cs typeface="Times New Roman"/>
                        </a:rPr>
                        <a:t>Example 1</a:t>
                      </a:r>
                      <a:endParaRPr lang="en-US" sz="2000">
                        <a:solidFill>
                          <a:srgbClr val="002060"/>
                        </a:solidFill>
                        <a:latin typeface="Calibri"/>
                        <a:ea typeface="Times New Roman"/>
                        <a:cs typeface="Times New Roman"/>
                      </a:endParaRP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a:solidFill>
                            <a:srgbClr val="002060"/>
                          </a:solidFill>
                          <a:latin typeface="Calibri"/>
                          <a:ea typeface="Times New Roman"/>
                          <a:cs typeface="Times New Roman"/>
                        </a:rPr>
                        <a:t>Example 2</a:t>
                      </a:r>
                      <a:endParaRPr lang="en-US" sz="2000">
                        <a:solidFill>
                          <a:srgbClr val="002060"/>
                        </a:solidFill>
                        <a:latin typeface="Calibri"/>
                        <a:ea typeface="Times New Roman"/>
                        <a:cs typeface="Times New Roman"/>
                      </a:endParaRP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2764">
                <a:tc>
                  <a:txBody>
                    <a:bodyPr/>
                    <a:lstStyle/>
                    <a:p>
                      <a:pPr>
                        <a:spcAft>
                          <a:spcPts val="0"/>
                        </a:spcAft>
                      </a:pPr>
                      <a:r>
                        <a:rPr lang="en-GB" sz="2000">
                          <a:solidFill>
                            <a:srgbClr val="002060"/>
                          </a:solidFill>
                          <a:latin typeface="High Tower Text"/>
                          <a:ea typeface="Times New Roman"/>
                          <a:cs typeface="Times New Roman"/>
                        </a:rPr>
                        <a:t>Global warming is when humans make the atmosphere much warmer by burning fossil fuels which releases carbon dioxide. As the atmosphere warms the Arctic ice melts. It is usually the Arctic ice which reflects the sun’s rays which keeps the earth warm at a normal temperature. As the ice melts as a result of global warming more ice melts and the warmer the earth gets. As the ice melts the sea level rises which floods low lying land. </a:t>
                      </a:r>
                      <a:endParaRPr lang="en-US" sz="2000">
                        <a:solidFill>
                          <a:srgbClr val="002060"/>
                        </a:solidFill>
                        <a:latin typeface="Calibri"/>
                        <a:ea typeface="Times New Roman"/>
                        <a:cs typeface="Times New Roman"/>
                      </a:endParaRP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solidFill>
                            <a:srgbClr val="002060"/>
                          </a:solidFill>
                          <a:latin typeface="High Tower Text"/>
                          <a:ea typeface="Times New Roman"/>
                          <a:cs typeface="Times New Roman"/>
                        </a:rPr>
                        <a:t>Global warming is leading to a rise in global temperatures of a predicted 2C by 2050. As the world heats, the ice stores in the world melt. The biggest stores are the ice sheets in and , although these are not melting yet. Valley glaciers in and Arctic permafrost are melting and this adds water volume to the oceans which rise in response. More important now is thermal expansion of the oceans which is causing rising sea levels.</a:t>
                      </a:r>
                      <a:endParaRPr lang="en-US" sz="2000" dirty="0">
                        <a:solidFill>
                          <a:srgbClr val="002060"/>
                        </a:solidFill>
                        <a:latin typeface="Calibri"/>
                        <a:ea typeface="Times New Roman"/>
                        <a:cs typeface="Times New Roman"/>
                      </a:endParaRPr>
                    </a:p>
                  </a:txBody>
                  <a:tcPr marL="43271" marR="4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9302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 IPCC right?</a:t>
            </a:r>
            <a:endParaRPr lang="en-US" dirty="0"/>
          </a:p>
        </p:txBody>
      </p:sp>
      <p:sp>
        <p:nvSpPr>
          <p:cNvPr id="4" name="Content Placeholder 3"/>
          <p:cNvSpPr>
            <a:spLocks noGrp="1"/>
          </p:cNvSpPr>
          <p:nvPr>
            <p:ph sz="half" idx="1"/>
          </p:nvPr>
        </p:nvSpPr>
        <p:spPr/>
        <p:txBody>
          <a:bodyPr>
            <a:normAutofit fontScale="85000" lnSpcReduction="20000"/>
          </a:bodyPr>
          <a:lstStyle/>
          <a:p>
            <a:r>
              <a:rPr lang="en-GB" smtClean="0"/>
              <a:t>Students should be aware of some of the controversy surrounding global warming</a:t>
            </a:r>
          </a:p>
          <a:p>
            <a:r>
              <a:rPr lang="en-GB" smtClean="0"/>
              <a:t>Recognise that some people do not accept it is happening </a:t>
            </a:r>
          </a:p>
          <a:p>
            <a:r>
              <a:rPr lang="en-GB" smtClean="0"/>
              <a:t>or do not believe anything should be done about it.</a:t>
            </a:r>
            <a:endParaRPr lang="en-US" smtClean="0"/>
          </a:p>
          <a:p>
            <a:pPr lvl="0"/>
            <a:r>
              <a:rPr lang="en-GB" smtClean="0"/>
              <a:t>E.g. Big business is often accused of ‘greenwashing’ because drastic cuts in emissions do not fit their business model. </a:t>
            </a:r>
          </a:p>
          <a:p>
            <a:pPr lvl="0"/>
            <a:r>
              <a:rPr lang="en-GB" smtClean="0"/>
              <a:t>On the other hand there are savings to be made by reducing energy consumption and waste production.</a:t>
            </a:r>
            <a:endParaRPr lang="en-US" smtClean="0"/>
          </a:p>
          <a:p>
            <a:endParaRPr lang="en-US" dirty="0"/>
          </a:p>
        </p:txBody>
      </p:sp>
      <p:pic>
        <p:nvPicPr>
          <p:cNvPr id="7" name="il_fi" descr="BP_Logo_color"/>
          <p:cNvPicPr/>
          <p:nvPr/>
        </p:nvPicPr>
        <p:blipFill>
          <a:blip r:embed="rId2" cstate="email"/>
          <a:srcRect/>
          <a:stretch>
            <a:fillRect/>
          </a:stretch>
        </p:blipFill>
        <p:spPr bwMode="auto">
          <a:xfrm>
            <a:off x="6123806" y="1648303"/>
            <a:ext cx="129614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l_fi" descr="ecomagination_220"/>
          <p:cNvPicPr/>
          <p:nvPr/>
        </p:nvPicPr>
        <p:blipFill>
          <a:blip r:embed="rId3" cstate="email"/>
          <a:srcRect/>
          <a:stretch>
            <a:fillRect/>
          </a:stretch>
        </p:blipFill>
        <p:spPr bwMode="auto">
          <a:xfrm>
            <a:off x="5292080" y="3284984"/>
            <a:ext cx="295959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l_fi" descr="mandsplanabecausethereisnoplanb"/>
          <p:cNvPicPr/>
          <p:nvPr/>
        </p:nvPicPr>
        <p:blipFill>
          <a:blip r:embed="rId4" cstate="email"/>
          <a:srcRect/>
          <a:stretch>
            <a:fillRect/>
          </a:stretch>
        </p:blipFill>
        <p:spPr bwMode="auto">
          <a:xfrm>
            <a:off x="5796136" y="4941168"/>
            <a:ext cx="1584176"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771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Hockey stick curve</a:t>
            </a:r>
            <a:endParaRPr lang="en-GB" dirty="0"/>
          </a:p>
        </p:txBody>
      </p:sp>
      <p:sp>
        <p:nvSpPr>
          <p:cNvPr id="3" name="Content Placeholder 2"/>
          <p:cNvSpPr>
            <a:spLocks noGrp="1"/>
          </p:cNvSpPr>
          <p:nvPr>
            <p:ph sz="half" idx="1"/>
          </p:nvPr>
        </p:nvSpPr>
        <p:spPr/>
        <p:txBody>
          <a:bodyPr>
            <a:normAutofit fontScale="92500" lnSpcReduction="10000"/>
          </a:bodyPr>
          <a:lstStyle/>
          <a:p>
            <a:pPr lvl="0"/>
            <a:r>
              <a:rPr lang="en-GB" dirty="0" smtClean="0"/>
              <a:t>Some people do not accept the Science e.g. the ‘Hockey Stick Graph’ controversy over temperature reconstructions produced by Michael Mann among others.</a:t>
            </a:r>
          </a:p>
          <a:p>
            <a:r>
              <a:rPr lang="en-GB" dirty="0" smtClean="0"/>
              <a:t>This graph cannot be ‘accurate’ in the modern sense before about 1900</a:t>
            </a:r>
          </a:p>
          <a:p>
            <a:r>
              <a:rPr lang="en-GB" dirty="0" smtClean="0"/>
              <a:t>It uses proxy data to reconstruct climate in the past</a:t>
            </a:r>
          </a:p>
          <a:p>
            <a:r>
              <a:rPr lang="en-GB" dirty="0"/>
              <a:t>T</a:t>
            </a:r>
            <a:r>
              <a:rPr lang="en-GB" dirty="0" smtClean="0"/>
              <a:t>his does not mean it is wrong however.</a:t>
            </a:r>
            <a:endParaRPr lang="en-US" dirty="0" smtClean="0"/>
          </a:p>
          <a:p>
            <a:pPr lvl="0"/>
            <a:endParaRPr lang="en-US" dirty="0" smtClean="0"/>
          </a:p>
          <a:p>
            <a:endParaRPr lang="en-US" dirty="0"/>
          </a:p>
        </p:txBody>
      </p:sp>
      <p:pic>
        <p:nvPicPr>
          <p:cNvPr id="5" name="Content Placeholder 4" descr="File:1000 Year Temperature Comparison.png">
            <a:hlinkClick r:id="rId2"/>
          </p:cNvPr>
          <p:cNvPicPr>
            <a:picLocks noGrp="1"/>
          </p:cNvPicPr>
          <p:nvPr>
            <p:ph sz="half" idx="2"/>
          </p:nvPr>
        </p:nvPicPr>
        <p:blipFill>
          <a:blip r:embed="rId3" cstate="email"/>
          <a:srcRect/>
          <a:stretch>
            <a:fillRect/>
          </a:stretch>
        </p:blipFill>
        <p:spPr>
          <a:xfrm>
            <a:off x="4345623" y="2136054"/>
            <a:ext cx="4521286" cy="3990109"/>
          </a:xfrm>
        </p:spPr>
      </p:pic>
    </p:spTree>
    <p:extLst>
      <p:ext uri="{BB962C8B-B14F-4D97-AF65-F5344CB8AC3E}">
        <p14:creationId xmlns:p14="http://schemas.microsoft.com/office/powerpoint/2010/main" val="2022143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1893</TotalTime>
  <Words>1569</Words>
  <Application>Microsoft Office PowerPoint</Application>
  <PresentationFormat>On-screen Show (4:3)</PresentationFormat>
  <Paragraphs>130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Precedent</vt:lpstr>
      <vt:lpstr>Dealing with climate change – carbon offsetting</vt:lpstr>
      <vt:lpstr>feedback</vt:lpstr>
      <vt:lpstr>Gases ?</vt:lpstr>
      <vt:lpstr>Terminology</vt:lpstr>
      <vt:lpstr>Sea levels</vt:lpstr>
      <vt:lpstr>Sea levels</vt:lpstr>
      <vt:lpstr>2 examples to compare:</vt:lpstr>
      <vt:lpstr>Is the IPCC right?</vt:lpstr>
      <vt:lpstr>Hockey stick curve</vt:lpstr>
      <vt:lpstr>A mountain of trouble?</vt:lpstr>
      <vt:lpstr>The IPCC has been criticised on other grounds</vt:lpstr>
      <vt:lpstr>Get students to think about the different ‘players’ involved, what their views are and why their views are different: </vt:lpstr>
      <vt:lpstr>Carbon offsetting</vt:lpstr>
      <vt:lpstr>What do you think?</vt:lpstr>
      <vt:lpstr>The European emissions trading scheme (ETS)</vt:lpstr>
      <vt:lpstr>ETS AIMS</vt:lpstr>
      <vt:lpstr>Is it effective?</vt:lpstr>
      <vt:lpstr>Is it effective?</vt:lpstr>
      <vt:lpstr>Over to you</vt:lpstr>
      <vt:lpstr>Over to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HAZARD</dc:title>
  <dc:creator>Rachael Watson</dc:creator>
  <cp:lastModifiedBy>Watson - Rachael</cp:lastModifiedBy>
  <cp:revision>26</cp:revision>
  <dcterms:created xsi:type="dcterms:W3CDTF">2011-08-31T07:22:01Z</dcterms:created>
  <dcterms:modified xsi:type="dcterms:W3CDTF">2011-10-31T10:59:15Z</dcterms:modified>
</cp:coreProperties>
</file>