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1F947A-BBE6-4C7B-BC34-669F480EC6F8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163B1A7-E16C-4416-A139-E0E504466C40}">
      <dgm:prSet phldrT="[Text]" custT="1"/>
      <dgm:spPr/>
      <dgm:t>
        <a:bodyPr/>
        <a:lstStyle/>
        <a:p>
          <a:r>
            <a:rPr lang="en-GB" sz="1500" b="1" u="sng" dirty="0" smtClean="0"/>
            <a:t>Environmental Impacts</a:t>
          </a:r>
        </a:p>
        <a:p>
          <a:r>
            <a:rPr lang="en-GB" sz="1500" dirty="0" smtClean="0"/>
            <a:t>Increased flood risk</a:t>
          </a:r>
        </a:p>
        <a:p>
          <a:r>
            <a:rPr lang="en-GB" sz="1500" dirty="0" smtClean="0"/>
            <a:t>Declining crop yields</a:t>
          </a:r>
        </a:p>
        <a:p>
          <a:r>
            <a:rPr lang="en-GB" sz="1500" dirty="0" smtClean="0"/>
            <a:t>Rising sea levels leaving 200 million homeless</a:t>
          </a:r>
        </a:p>
        <a:p>
          <a:r>
            <a:rPr lang="en-GB" sz="1500" dirty="0" smtClean="0"/>
            <a:t>40% species becoming extinct</a:t>
          </a:r>
        </a:p>
      </dgm:t>
    </dgm:pt>
    <dgm:pt modelId="{3F5E8A65-520C-41F7-96EF-F53CDDDB8589}" type="parTrans" cxnId="{56948107-5AF3-45BB-87A9-0E6E592FAB17}">
      <dgm:prSet/>
      <dgm:spPr/>
      <dgm:t>
        <a:bodyPr/>
        <a:lstStyle/>
        <a:p>
          <a:endParaRPr lang="en-GB"/>
        </a:p>
      </dgm:t>
    </dgm:pt>
    <dgm:pt modelId="{BA2BA06A-AA2E-4716-A878-3B3D9DD091C1}" type="sibTrans" cxnId="{56948107-5AF3-45BB-87A9-0E6E592FAB17}">
      <dgm:prSet/>
      <dgm:spPr/>
      <dgm:t>
        <a:bodyPr/>
        <a:lstStyle/>
        <a:p>
          <a:endParaRPr lang="en-GB"/>
        </a:p>
      </dgm:t>
    </dgm:pt>
    <dgm:pt modelId="{74E8E324-4052-452C-8D08-E12B1BC7DFDE}">
      <dgm:prSet phldrT="[Text]"/>
      <dgm:spPr/>
      <dgm:t>
        <a:bodyPr/>
        <a:lstStyle/>
        <a:p>
          <a:r>
            <a:rPr lang="en-GB" b="1" u="sng" dirty="0" smtClean="0"/>
            <a:t>Economic Impacts</a:t>
          </a:r>
        </a:p>
        <a:p>
          <a:r>
            <a:rPr lang="en-GB" b="0" u="none" dirty="0" smtClean="0"/>
            <a:t>Extreme weather could reduce GDP by 1%</a:t>
          </a:r>
        </a:p>
        <a:p>
          <a:r>
            <a:rPr lang="en-GB" b="0" u="none" dirty="0" smtClean="0"/>
            <a:t>2-3</a:t>
          </a:r>
          <a:r>
            <a:rPr lang="en-GB" b="0" u="none" dirty="0" smtClean="0">
              <a:latin typeface="Calisto MT"/>
            </a:rPr>
            <a:t>°C rise could reduce economic outputs by 3%</a:t>
          </a:r>
        </a:p>
        <a:p>
          <a:r>
            <a:rPr lang="en-GB" b="0" u="none" dirty="0" smtClean="0">
              <a:latin typeface="Calisto MT"/>
            </a:rPr>
            <a:t>5°C  rise would mean a 10% lost of global output</a:t>
          </a:r>
          <a:endParaRPr lang="en-GB" b="0" u="none" dirty="0"/>
        </a:p>
      </dgm:t>
    </dgm:pt>
    <dgm:pt modelId="{B797BA5F-CE74-4B32-89A9-9DA86682C0B5}" type="parTrans" cxnId="{407CF67A-89A3-45AB-AE41-B606D50F0059}">
      <dgm:prSet/>
      <dgm:spPr/>
      <dgm:t>
        <a:bodyPr/>
        <a:lstStyle/>
        <a:p>
          <a:endParaRPr lang="en-GB"/>
        </a:p>
      </dgm:t>
    </dgm:pt>
    <dgm:pt modelId="{B4D4F5A7-F3B0-4381-A56C-ABA0AF565C4A}" type="sibTrans" cxnId="{407CF67A-89A3-45AB-AE41-B606D50F0059}">
      <dgm:prSet/>
      <dgm:spPr/>
      <dgm:t>
        <a:bodyPr/>
        <a:lstStyle/>
        <a:p>
          <a:endParaRPr lang="en-GB"/>
        </a:p>
      </dgm:t>
    </dgm:pt>
    <dgm:pt modelId="{161C5562-885A-4F6B-AEC8-C9EAA7CA1037}">
      <dgm:prSet phldrT="[Text]"/>
      <dgm:spPr/>
      <dgm:t>
        <a:bodyPr/>
        <a:lstStyle/>
        <a:p>
          <a:r>
            <a:rPr lang="en-GB" b="1" u="sng" dirty="0" smtClean="0"/>
            <a:t>Options for Change</a:t>
          </a:r>
        </a:p>
        <a:p>
          <a:r>
            <a:rPr lang="en-GB" b="0" u="none" dirty="0" smtClean="0"/>
            <a:t>Reduce consumer demand for heavy polluting goods and services</a:t>
          </a:r>
        </a:p>
        <a:p>
          <a:r>
            <a:rPr lang="en-GB" b="0" u="none" dirty="0" smtClean="0"/>
            <a:t>Make global energy supply more efficient</a:t>
          </a:r>
        </a:p>
        <a:p>
          <a:r>
            <a:rPr lang="en-GB" b="0" u="none" dirty="0" smtClean="0"/>
            <a:t>Prevent further deforestation</a:t>
          </a:r>
        </a:p>
        <a:p>
          <a:r>
            <a:rPr lang="en-GB" b="0" u="none" dirty="0" smtClean="0"/>
            <a:t>Promote cleaner energy technology</a:t>
          </a:r>
          <a:endParaRPr lang="en-GB" b="0" u="none" dirty="0"/>
        </a:p>
      </dgm:t>
    </dgm:pt>
    <dgm:pt modelId="{4AD715FC-97D1-4C5E-B582-8262943EF4A9}" type="parTrans" cxnId="{00F91418-9646-4964-B752-6853398AE3BC}">
      <dgm:prSet/>
      <dgm:spPr/>
      <dgm:t>
        <a:bodyPr/>
        <a:lstStyle/>
        <a:p>
          <a:endParaRPr lang="en-GB"/>
        </a:p>
      </dgm:t>
    </dgm:pt>
    <dgm:pt modelId="{570C4B42-1E85-463D-8A4B-2E6961464DA5}" type="sibTrans" cxnId="{00F91418-9646-4964-B752-6853398AE3BC}">
      <dgm:prSet/>
      <dgm:spPr/>
      <dgm:t>
        <a:bodyPr/>
        <a:lstStyle/>
        <a:p>
          <a:endParaRPr lang="en-GB"/>
        </a:p>
      </dgm:t>
    </dgm:pt>
    <dgm:pt modelId="{E15293D4-CDFB-4778-A633-4591C18B5A83}">
      <dgm:prSet phldrT="[Text]"/>
      <dgm:spPr/>
      <dgm:t>
        <a:bodyPr/>
        <a:lstStyle/>
        <a:p>
          <a:r>
            <a:rPr lang="en-GB" b="1" u="sng" dirty="0" smtClean="0"/>
            <a:t>UK Government Response</a:t>
          </a:r>
        </a:p>
        <a:p>
          <a:r>
            <a:rPr lang="en-GB" b="0" u="none" dirty="0" smtClean="0"/>
            <a:t>Set targets to reduce CO2 emissions by 30% by 2020 and 60% by 2050</a:t>
          </a:r>
        </a:p>
        <a:p>
          <a:r>
            <a:rPr lang="en-GB" b="0" u="none" dirty="0" smtClean="0"/>
            <a:t>Pass laws to set carbon reduction targets</a:t>
          </a:r>
        </a:p>
        <a:p>
          <a:r>
            <a:rPr lang="en-GB" b="0" u="none" dirty="0" smtClean="0"/>
            <a:t>Invest in green technology</a:t>
          </a:r>
        </a:p>
        <a:p>
          <a:r>
            <a:rPr lang="en-GB" b="0" u="none" dirty="0" smtClean="0"/>
            <a:t>Create a $20 billion World Bank fund to help LEDCs adjust</a:t>
          </a:r>
          <a:endParaRPr lang="en-GB" b="0" u="none" dirty="0"/>
        </a:p>
      </dgm:t>
    </dgm:pt>
    <dgm:pt modelId="{347688D6-03E7-4B1E-9EA9-41C42FECB2EA}" type="parTrans" cxnId="{ECBF78E8-DC46-436A-94AC-C5E253CF2A84}">
      <dgm:prSet/>
      <dgm:spPr/>
      <dgm:t>
        <a:bodyPr/>
        <a:lstStyle/>
        <a:p>
          <a:endParaRPr lang="en-GB"/>
        </a:p>
      </dgm:t>
    </dgm:pt>
    <dgm:pt modelId="{1FD3A9C0-4544-4236-A779-62A1EE7E984C}" type="sibTrans" cxnId="{ECBF78E8-DC46-436A-94AC-C5E253CF2A84}">
      <dgm:prSet/>
      <dgm:spPr/>
      <dgm:t>
        <a:bodyPr/>
        <a:lstStyle/>
        <a:p>
          <a:endParaRPr lang="en-GB"/>
        </a:p>
      </dgm:t>
    </dgm:pt>
    <dgm:pt modelId="{59AC3B09-1926-43C7-9CF2-0A4B424CCBB5}" type="pres">
      <dgm:prSet presAssocID="{861F947A-BBE6-4C7B-BC34-669F480EC6F8}" presName="diagram" presStyleCnt="0">
        <dgm:presLayoutVars>
          <dgm:dir/>
          <dgm:resizeHandles val="exact"/>
        </dgm:presLayoutVars>
      </dgm:prSet>
      <dgm:spPr/>
    </dgm:pt>
    <dgm:pt modelId="{683C87A6-8633-42C7-804A-EC72C4297414}" type="pres">
      <dgm:prSet presAssocID="{7163B1A7-E16C-4416-A139-E0E504466C4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1172ED-9AFE-4406-8240-2130FDD48E5B}" type="pres">
      <dgm:prSet presAssocID="{BA2BA06A-AA2E-4716-A878-3B3D9DD091C1}" presName="sibTrans" presStyleCnt="0"/>
      <dgm:spPr/>
    </dgm:pt>
    <dgm:pt modelId="{AB9CD7F7-9A16-49B2-8346-A73F9356E993}" type="pres">
      <dgm:prSet presAssocID="{74E8E324-4052-452C-8D08-E12B1BC7DFD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7F2275-7F2C-41E8-B32A-07C83C9EB086}" type="pres">
      <dgm:prSet presAssocID="{B4D4F5A7-F3B0-4381-A56C-ABA0AF565C4A}" presName="sibTrans" presStyleCnt="0"/>
      <dgm:spPr/>
    </dgm:pt>
    <dgm:pt modelId="{1CF18DBB-FC73-47D1-83AA-403821C49B1A}" type="pres">
      <dgm:prSet presAssocID="{161C5562-885A-4F6B-AEC8-C9EAA7CA103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0F6277-2B97-4AAE-9D32-4DC6716341D6}" type="pres">
      <dgm:prSet presAssocID="{570C4B42-1E85-463D-8A4B-2E6961464DA5}" presName="sibTrans" presStyleCnt="0"/>
      <dgm:spPr/>
    </dgm:pt>
    <dgm:pt modelId="{1E6A2BBA-5055-4387-96D6-253595883183}" type="pres">
      <dgm:prSet presAssocID="{E15293D4-CDFB-4778-A633-4591C18B5A8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0F91418-9646-4964-B752-6853398AE3BC}" srcId="{861F947A-BBE6-4C7B-BC34-669F480EC6F8}" destId="{161C5562-885A-4F6B-AEC8-C9EAA7CA1037}" srcOrd="2" destOrd="0" parTransId="{4AD715FC-97D1-4C5E-B582-8262943EF4A9}" sibTransId="{570C4B42-1E85-463D-8A4B-2E6961464DA5}"/>
    <dgm:cxn modelId="{E8E049A1-51A2-4633-ACAD-5436E3DAFE8E}" type="presOf" srcId="{7163B1A7-E16C-4416-A139-E0E504466C40}" destId="{683C87A6-8633-42C7-804A-EC72C4297414}" srcOrd="0" destOrd="0" presId="urn:microsoft.com/office/officeart/2005/8/layout/default"/>
    <dgm:cxn modelId="{5DA43AC0-ECBC-4C4B-B97B-726C10DAA483}" type="presOf" srcId="{861F947A-BBE6-4C7B-BC34-669F480EC6F8}" destId="{59AC3B09-1926-43C7-9CF2-0A4B424CCBB5}" srcOrd="0" destOrd="0" presId="urn:microsoft.com/office/officeart/2005/8/layout/default"/>
    <dgm:cxn modelId="{5E933CCF-1B7C-49C3-9AF9-FDFE2B52E778}" type="presOf" srcId="{74E8E324-4052-452C-8D08-E12B1BC7DFDE}" destId="{AB9CD7F7-9A16-49B2-8346-A73F9356E993}" srcOrd="0" destOrd="0" presId="urn:microsoft.com/office/officeart/2005/8/layout/default"/>
    <dgm:cxn modelId="{8750DC9A-A851-4E48-9681-F8F014C16E22}" type="presOf" srcId="{E15293D4-CDFB-4778-A633-4591C18B5A83}" destId="{1E6A2BBA-5055-4387-96D6-253595883183}" srcOrd="0" destOrd="0" presId="urn:microsoft.com/office/officeart/2005/8/layout/default"/>
    <dgm:cxn modelId="{ECBF78E8-DC46-436A-94AC-C5E253CF2A84}" srcId="{861F947A-BBE6-4C7B-BC34-669F480EC6F8}" destId="{E15293D4-CDFB-4778-A633-4591C18B5A83}" srcOrd="3" destOrd="0" parTransId="{347688D6-03E7-4B1E-9EA9-41C42FECB2EA}" sibTransId="{1FD3A9C0-4544-4236-A779-62A1EE7E984C}"/>
    <dgm:cxn modelId="{407CF67A-89A3-45AB-AE41-B606D50F0059}" srcId="{861F947A-BBE6-4C7B-BC34-669F480EC6F8}" destId="{74E8E324-4052-452C-8D08-E12B1BC7DFDE}" srcOrd="1" destOrd="0" parTransId="{B797BA5F-CE74-4B32-89A9-9DA86682C0B5}" sibTransId="{B4D4F5A7-F3B0-4381-A56C-ABA0AF565C4A}"/>
    <dgm:cxn modelId="{2BB63DFF-4A65-4EBC-AC36-5A348BB8A96A}" type="presOf" srcId="{161C5562-885A-4F6B-AEC8-C9EAA7CA1037}" destId="{1CF18DBB-FC73-47D1-83AA-403821C49B1A}" srcOrd="0" destOrd="0" presId="urn:microsoft.com/office/officeart/2005/8/layout/default"/>
    <dgm:cxn modelId="{56948107-5AF3-45BB-87A9-0E6E592FAB17}" srcId="{861F947A-BBE6-4C7B-BC34-669F480EC6F8}" destId="{7163B1A7-E16C-4416-A139-E0E504466C40}" srcOrd="0" destOrd="0" parTransId="{3F5E8A65-520C-41F7-96EF-F53CDDDB8589}" sibTransId="{BA2BA06A-AA2E-4716-A878-3B3D9DD091C1}"/>
    <dgm:cxn modelId="{E2CB024D-378E-4AEF-9EC4-80B4B9679C12}" type="presParOf" srcId="{59AC3B09-1926-43C7-9CF2-0A4B424CCBB5}" destId="{683C87A6-8633-42C7-804A-EC72C4297414}" srcOrd="0" destOrd="0" presId="urn:microsoft.com/office/officeart/2005/8/layout/default"/>
    <dgm:cxn modelId="{75D80FCC-F339-4D34-8432-9C74BE9AFCE5}" type="presParOf" srcId="{59AC3B09-1926-43C7-9CF2-0A4B424CCBB5}" destId="{5C1172ED-9AFE-4406-8240-2130FDD48E5B}" srcOrd="1" destOrd="0" presId="urn:microsoft.com/office/officeart/2005/8/layout/default"/>
    <dgm:cxn modelId="{B5BFF35C-E00A-408E-9A37-F1D77543F62D}" type="presParOf" srcId="{59AC3B09-1926-43C7-9CF2-0A4B424CCBB5}" destId="{AB9CD7F7-9A16-49B2-8346-A73F9356E993}" srcOrd="2" destOrd="0" presId="urn:microsoft.com/office/officeart/2005/8/layout/default"/>
    <dgm:cxn modelId="{7171A451-6A52-456D-BA14-A68988442902}" type="presParOf" srcId="{59AC3B09-1926-43C7-9CF2-0A4B424CCBB5}" destId="{CB7F2275-7F2C-41E8-B32A-07C83C9EB086}" srcOrd="3" destOrd="0" presId="urn:microsoft.com/office/officeart/2005/8/layout/default"/>
    <dgm:cxn modelId="{35C1798E-C7FD-4B16-8123-509E3B6DA80D}" type="presParOf" srcId="{59AC3B09-1926-43C7-9CF2-0A4B424CCBB5}" destId="{1CF18DBB-FC73-47D1-83AA-403821C49B1A}" srcOrd="4" destOrd="0" presId="urn:microsoft.com/office/officeart/2005/8/layout/default"/>
    <dgm:cxn modelId="{F353C46B-5449-403A-AD28-FC29A7248345}" type="presParOf" srcId="{59AC3B09-1926-43C7-9CF2-0A4B424CCBB5}" destId="{AF0F6277-2B97-4AAE-9D32-4DC6716341D6}" srcOrd="5" destOrd="0" presId="urn:microsoft.com/office/officeart/2005/8/layout/default"/>
    <dgm:cxn modelId="{E09EE107-D4B6-4538-9D4D-970D3AE1758D}" type="presParOf" srcId="{59AC3B09-1926-43C7-9CF2-0A4B424CCBB5}" destId="{1E6A2BBA-5055-4387-96D6-25359588318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C87A6-8633-42C7-804A-EC72C4297414}">
      <dsp:nvSpPr>
        <dsp:cNvPr id="0" name=""/>
        <dsp:cNvSpPr/>
      </dsp:nvSpPr>
      <dsp:spPr>
        <a:xfrm>
          <a:off x="881" y="330580"/>
          <a:ext cx="3436407" cy="2061844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u="sng" kern="1200" dirty="0" smtClean="0"/>
            <a:t>Environmental Impacts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Increased flood risk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Declining crop yields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Rising sea levels leaving 200 million homeless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40% species becoming extinct</a:t>
          </a:r>
        </a:p>
      </dsp:txBody>
      <dsp:txXfrm>
        <a:off x="881" y="330580"/>
        <a:ext cx="3436407" cy="2061844"/>
      </dsp:txXfrm>
    </dsp:sp>
    <dsp:sp modelId="{AB9CD7F7-9A16-49B2-8346-A73F9356E993}">
      <dsp:nvSpPr>
        <dsp:cNvPr id="0" name=""/>
        <dsp:cNvSpPr/>
      </dsp:nvSpPr>
      <dsp:spPr>
        <a:xfrm>
          <a:off x="3780929" y="330580"/>
          <a:ext cx="3436407" cy="2061844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u="sng" kern="1200" dirty="0" smtClean="0"/>
            <a:t>Economic Impacts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0" u="none" kern="1200" dirty="0" smtClean="0"/>
            <a:t>Extreme weather could reduce GDP by 1%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0" u="none" kern="1200" dirty="0" smtClean="0"/>
            <a:t>2-3</a:t>
          </a:r>
          <a:r>
            <a:rPr lang="en-GB" sz="1500" b="0" u="none" kern="1200" dirty="0" smtClean="0">
              <a:latin typeface="Calisto MT"/>
            </a:rPr>
            <a:t>°C rise could reduce economic outputs by 3%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0" u="none" kern="1200" dirty="0" smtClean="0">
              <a:latin typeface="Calisto MT"/>
            </a:rPr>
            <a:t>5°C  rise would mean a 10% lost of global output</a:t>
          </a:r>
          <a:endParaRPr lang="en-GB" sz="1500" b="0" u="none" kern="1200" dirty="0"/>
        </a:p>
      </dsp:txBody>
      <dsp:txXfrm>
        <a:off x="3780929" y="330580"/>
        <a:ext cx="3436407" cy="2061844"/>
      </dsp:txXfrm>
    </dsp:sp>
    <dsp:sp modelId="{1CF18DBB-FC73-47D1-83AA-403821C49B1A}">
      <dsp:nvSpPr>
        <dsp:cNvPr id="0" name=""/>
        <dsp:cNvSpPr/>
      </dsp:nvSpPr>
      <dsp:spPr>
        <a:xfrm>
          <a:off x="881" y="2736065"/>
          <a:ext cx="3436407" cy="2061844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u="sng" kern="1200" dirty="0" smtClean="0"/>
            <a:t>Options for Change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0" u="none" kern="1200" dirty="0" smtClean="0"/>
            <a:t>Reduce consumer demand for heavy polluting goods and services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0" u="none" kern="1200" dirty="0" smtClean="0"/>
            <a:t>Make global energy supply more efficient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0" u="none" kern="1200" dirty="0" smtClean="0"/>
            <a:t>Prevent further deforestation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0" u="none" kern="1200" dirty="0" smtClean="0"/>
            <a:t>Promote cleaner energy technology</a:t>
          </a:r>
          <a:endParaRPr lang="en-GB" sz="1500" b="0" u="none" kern="1200" dirty="0"/>
        </a:p>
      </dsp:txBody>
      <dsp:txXfrm>
        <a:off x="881" y="2736065"/>
        <a:ext cx="3436407" cy="2061844"/>
      </dsp:txXfrm>
    </dsp:sp>
    <dsp:sp modelId="{1E6A2BBA-5055-4387-96D6-253595883183}">
      <dsp:nvSpPr>
        <dsp:cNvPr id="0" name=""/>
        <dsp:cNvSpPr/>
      </dsp:nvSpPr>
      <dsp:spPr>
        <a:xfrm>
          <a:off x="3780929" y="2736065"/>
          <a:ext cx="3436407" cy="2061844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u="sng" kern="1200" dirty="0" smtClean="0"/>
            <a:t>UK Government Response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0" u="none" kern="1200" dirty="0" smtClean="0"/>
            <a:t>Set targets to reduce CO2 emissions by 30% by 2020 and 60% by 2050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0" u="none" kern="1200" dirty="0" smtClean="0"/>
            <a:t>Pass laws to set carbon reduction targets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0" u="none" kern="1200" dirty="0" smtClean="0"/>
            <a:t>Invest in green technology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0" u="none" kern="1200" dirty="0" smtClean="0"/>
            <a:t>Create a $20 billion World Bank fund to help LEDCs adjust</a:t>
          </a:r>
          <a:endParaRPr lang="en-GB" sz="1500" b="0" u="none" kern="1200" dirty="0"/>
        </a:p>
      </dsp:txBody>
      <dsp:txXfrm>
        <a:off x="3780929" y="2736065"/>
        <a:ext cx="3436407" cy="2061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7A31-9E24-3848-8D81-B24BB8AF1A05}" type="datetimeFigureOut">
              <a:rPr lang="en-US" smtClean="0"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DE1-360A-F642-BEFC-2BD5C258A47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C22B7A31-9E24-3848-8D81-B24BB8AF1A05}" type="datetimeFigureOut">
              <a:rPr lang="en-US" smtClean="0"/>
              <a:t>10/12/2011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CA4B8DE1-360A-F642-BEFC-2BD5C258A4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ct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7A31-9E24-3848-8D81-B24BB8AF1A05}" type="datetimeFigureOut">
              <a:rPr lang="en-US" smtClean="0"/>
              <a:t>10/12/2011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DE1-360A-F642-BEFC-2BD5C258A4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C22B7A31-9E24-3848-8D81-B24BB8AF1A05}" type="datetimeFigureOut">
              <a:rPr lang="en-US" smtClean="0"/>
              <a:t>10/12/2011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CA4B8DE1-360A-F642-BEFC-2BD5C258A4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7A31-9E24-3848-8D81-B24BB8AF1A05}" type="datetimeFigureOut">
              <a:rPr lang="en-US" smtClean="0"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DE1-360A-F642-BEFC-2BD5C258A4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C22B7A31-9E24-3848-8D81-B24BB8AF1A05}" type="datetimeFigureOut">
              <a:rPr lang="en-US" smtClean="0"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DE1-360A-F642-BEFC-2BD5C258A47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7A31-9E24-3848-8D81-B24BB8AF1A05}" type="datetimeFigureOut">
              <a:rPr lang="en-US" smtClean="0"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DE1-360A-F642-BEFC-2BD5C258A4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7A31-9E24-3848-8D81-B24BB8AF1A05}" type="datetimeFigureOut">
              <a:rPr lang="en-US" smtClean="0"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DE1-360A-F642-BEFC-2BD5C258A47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7A31-9E24-3848-8D81-B24BB8AF1A05}" type="datetimeFigureOut">
              <a:rPr lang="en-US" smtClean="0"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DE1-360A-F642-BEFC-2BD5C258A4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7A31-9E24-3848-8D81-B24BB8AF1A05}" type="datetimeFigureOut">
              <a:rPr lang="en-US" smtClean="0"/>
              <a:t>10/12/2011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DE1-360A-F642-BEFC-2BD5C258A4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7A31-9E24-3848-8D81-B24BB8AF1A05}" type="datetimeFigureOut">
              <a:rPr lang="en-US" smtClean="0"/>
              <a:t>10/12/2011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DE1-360A-F642-BEFC-2BD5C258A4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7A31-9E24-3848-8D81-B24BB8AF1A05}" type="datetimeFigureOut">
              <a:rPr lang="en-US" smtClean="0"/>
              <a:t>10/12/2011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DE1-360A-F642-BEFC-2BD5C258A47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7A31-9E24-3848-8D81-B24BB8AF1A05}" type="datetimeFigureOut">
              <a:rPr lang="en-US" smtClean="0"/>
              <a:t>10/12/2011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DE1-360A-F642-BEFC-2BD5C258A4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C22B7A31-9E24-3848-8D81-B24BB8AF1A05}" type="datetimeFigureOut">
              <a:rPr lang="en-US" smtClean="0"/>
              <a:t>10/12/2011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CA4B8DE1-360A-F642-BEFC-2BD5C258A47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C22B7A31-9E24-3848-8D81-B24BB8AF1A05}" type="datetimeFigureOut">
              <a:rPr lang="en-US" smtClean="0"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CA4B8DE1-360A-F642-BEFC-2BD5C258A47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4" y="1141869"/>
            <a:ext cx="7583488" cy="1470025"/>
          </a:xfrm>
        </p:spPr>
        <p:txBody>
          <a:bodyPr/>
          <a:lstStyle/>
          <a:p>
            <a:r>
              <a:rPr lang="en-US" dirty="0" smtClean="0"/>
              <a:t>Dealing with </a:t>
            </a:r>
            <a:r>
              <a:rPr lang="en-US" dirty="0" smtClean="0"/>
              <a:t>Climate 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9001" y="4200071"/>
            <a:ext cx="7583487" cy="1752600"/>
          </a:xfrm>
        </p:spPr>
        <p:txBody>
          <a:bodyPr/>
          <a:lstStyle/>
          <a:p>
            <a:r>
              <a:rPr lang="en-US" dirty="0" smtClean="0"/>
              <a:t>WORLD AT RISK</a:t>
            </a:r>
            <a:endParaRPr lang="en-US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44992" y="2519391"/>
            <a:ext cx="8316913" cy="1638300"/>
            <a:chOff x="158" y="1888"/>
            <a:chExt cx="5239" cy="1032"/>
          </a:xfrm>
        </p:grpSpPr>
        <p:pic>
          <p:nvPicPr>
            <p:cNvPr id="5" name="Picture 5" descr="cyclon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888"/>
              <a:ext cx="1536" cy="101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thunderstor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1933"/>
              <a:ext cx="1316" cy="98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 descr="wildfire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1888"/>
              <a:ext cx="1519" cy="101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900113" y="3933825"/>
            <a:ext cx="7200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>
              <a:latin typeface="Comic Sans MS" pitchFamily="66" charset="0"/>
            </a:endParaRPr>
          </a:p>
        </p:txBody>
      </p:sp>
      <p:pic>
        <p:nvPicPr>
          <p:cNvPr id="134150" name="Picture 6" descr="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33825"/>
            <a:ext cx="8353425" cy="279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179388" y="3933825"/>
            <a:ext cx="3348037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ETS SCHEME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 strategy - 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8" cy="2105025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dirty="0"/>
              <a:t>In the UK we are part of the EU Emission Trading Scheme set up in 2005 as a way of meeting the Kyoto targets for Europe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dirty="0"/>
              <a:t>Sets a cap on pollutants companies produce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dirty="0"/>
              <a:t>Companies can sell these credits if don’t use</a:t>
            </a:r>
          </a:p>
          <a:p>
            <a:pPr>
              <a:spcBef>
                <a:spcPct val="50000"/>
              </a:spcBef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4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900113" y="3933825"/>
            <a:ext cx="7200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>
              <a:latin typeface="Comic Sans MS" pitchFamily="66" charset="0"/>
            </a:endParaRPr>
          </a:p>
        </p:txBody>
      </p:sp>
      <p:pic>
        <p:nvPicPr>
          <p:cNvPr id="135175" name="Picture 7" descr="recycle_B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276475"/>
            <a:ext cx="3663950" cy="36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Uk</a:t>
            </a:r>
            <a:r>
              <a:rPr lang="en-GB" dirty="0" smtClean="0"/>
              <a:t> strategy – agenda 21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dirty="0"/>
              <a:t>Local councils are encouraged to implement sustainable strategies to reduce emissions.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dirty="0"/>
              <a:t>Recycling Bins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dirty="0"/>
              <a:t>Double Glazed windows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dirty="0"/>
              <a:t>Energy bulbs</a:t>
            </a:r>
          </a:p>
          <a:p>
            <a:pPr>
              <a:spcBef>
                <a:spcPct val="50000"/>
              </a:spcBef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661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900113" y="3933825"/>
            <a:ext cx="7200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>
              <a:latin typeface="Comic Sans MS" pitchFamily="66" charset="0"/>
            </a:endParaRPr>
          </a:p>
        </p:txBody>
      </p:sp>
      <p:pic>
        <p:nvPicPr>
          <p:cNvPr id="136198" name="Picture 6" descr="nuclear power adv and disad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457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Uk</a:t>
            </a:r>
            <a:r>
              <a:rPr lang="en-GB" dirty="0" smtClean="0"/>
              <a:t> strategy – nuclear power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dirty="0"/>
              <a:t>Big debate over the use of Nuclear power in the future</a:t>
            </a:r>
          </a:p>
          <a:p>
            <a:pPr>
              <a:spcBef>
                <a:spcPct val="50000"/>
              </a:spcBef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97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 we doing enough?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4862512" cy="4297363"/>
          </a:xfrm>
        </p:spPr>
        <p:txBody>
          <a:bodyPr/>
          <a:lstStyle/>
          <a:p>
            <a:r>
              <a:rPr lang="en-GB" dirty="0" smtClean="0"/>
              <a:t>Looking at some of the strategies the UK is implementing do we think we are setting an example or doing enough to get by?</a:t>
            </a:r>
            <a:endParaRPr lang="en-GB" dirty="0"/>
          </a:p>
        </p:txBody>
      </p:sp>
      <p:pic>
        <p:nvPicPr>
          <p:cNvPr id="4100" name="Picture 4" descr="http://t1.gstatic.com/images?q=tbn:ANd9GcQ1mOQ32pBY5zBh0yDlm7oBFagcDcsLXTIlxCixzpPyz6efMwcK:www.bitsofnews.com/images/graphics/politics/28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1610591"/>
            <a:ext cx="3307521" cy="49703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.telegraph.co.uk/multimedia/archive/01445/wind-farm_1445410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94" y="3837708"/>
            <a:ext cx="4381500" cy="27432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300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many do you know?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 would like you to come up with a list of schemes or ways that people have tried to tackle climate change?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Do you think these were effective?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8079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stern 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4997882" cy="42973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It is now accepted by almost everyone that we need to do something about climate change, but to many the cost of change is too much.</a:t>
            </a:r>
          </a:p>
          <a:p>
            <a:r>
              <a:rPr lang="en-GB" dirty="0" smtClean="0"/>
              <a:t>In 2006 Sir Nicholas Stern (a leading economist) published a review suggesting the costs of doing nothing were greater than the costs of adapting.</a:t>
            </a:r>
          </a:p>
          <a:p>
            <a:r>
              <a:rPr lang="en-GB" dirty="0" smtClean="0"/>
              <a:t>This was the first time that an important economist joined in a debate led by environmentalists.</a:t>
            </a:r>
          </a:p>
          <a:p>
            <a:r>
              <a:rPr lang="en-GB" dirty="0"/>
              <a:t>Stern argued that if we could stabilise emissions by 2025 then GW could be reduced…this would cost 1% of</a:t>
            </a:r>
          </a:p>
        </p:txBody>
      </p:sp>
      <p:pic>
        <p:nvPicPr>
          <p:cNvPr id="9218" name="Picture 2" descr="http://www.theburningseasonmovie.com/media/images/content/detail/Stern_Review-id249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6" r="17205"/>
          <a:stretch/>
        </p:blipFill>
        <p:spPr bwMode="auto">
          <a:xfrm>
            <a:off x="5721927" y="2370137"/>
            <a:ext cx="3020290" cy="336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476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stern review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36178668"/>
              </p:ext>
            </p:extLst>
          </p:nvPr>
        </p:nvGraphicFramePr>
        <p:xfrm>
          <a:off x="969806" y="1535545"/>
          <a:ext cx="7218218" cy="5128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4780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Making a difference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Discuss what you think this statement means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sz="3600" dirty="0" smtClean="0"/>
              <a:t>Think global, act local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506830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900113" y="3933825"/>
            <a:ext cx="7200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>
              <a:latin typeface="Comic Sans MS" pitchFamily="66" charset="0"/>
            </a:endParaRPr>
          </a:p>
        </p:txBody>
      </p:sp>
      <p:pic>
        <p:nvPicPr>
          <p:cNvPr id="101383" name="Picture 7" descr="greenpe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2071111"/>
            <a:ext cx="24765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 we really try?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5247264" cy="4297363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dirty="0"/>
              <a:t>In 2006 British Airways asked customers to offset the carbon emissions that their flight would cost (ranging on </a:t>
            </a:r>
            <a:r>
              <a:rPr lang="en-GB" dirty="0" smtClean="0"/>
              <a:t>average </a:t>
            </a:r>
            <a:r>
              <a:rPr lang="en-GB" dirty="0"/>
              <a:t>btw £5- £15) less than 1% of passengers </a:t>
            </a:r>
            <a:r>
              <a:rPr lang="en-GB" dirty="0" smtClean="0"/>
              <a:t>paid</a:t>
            </a:r>
            <a:endParaRPr lang="en-GB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dirty="0"/>
              <a:t>Similarly Greenpeace offered train tickets to domestic BA passengers, saying flights do 10 times more damage to environment than the train. Few people took up this option</a:t>
            </a:r>
          </a:p>
          <a:p>
            <a:pPr marL="0" indent="0">
              <a:spcBef>
                <a:spcPct val="50000"/>
              </a:spcBef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39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links these?</a:t>
            </a:r>
            <a:endParaRPr lang="en-GB" dirty="0"/>
          </a:p>
        </p:txBody>
      </p:sp>
      <p:pic>
        <p:nvPicPr>
          <p:cNvPr id="1026" name="Picture 2" descr="http://4.bp.blogspot.com/-JfyXPADBJ3s/Tm95OZuT2XI/AAAAAAAAA_M/_G6Pi9H81Ko/s1600/coldplay-viva-la-v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66" y="1627479"/>
            <a:ext cx="3244519" cy="230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orest.puducherry.gov.in/forest/mango%20t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247" y="1585912"/>
            <a:ext cx="2980671" cy="258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rborday.org/programs/graphics/rain-forest-rescue/report/mexico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52" y="3257551"/>
            <a:ext cx="2333855" cy="340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505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Coldplay do their bit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Coldplay joined up with Future Forests to make their 2</a:t>
            </a:r>
            <a:r>
              <a:rPr lang="en-GB" baseline="30000" dirty="0" smtClean="0"/>
              <a:t>nd</a:t>
            </a:r>
            <a:r>
              <a:rPr lang="en-GB" dirty="0" smtClean="0"/>
              <a:t> and 3</a:t>
            </a:r>
            <a:r>
              <a:rPr lang="en-GB" baseline="30000" dirty="0" smtClean="0"/>
              <a:t>rd</a:t>
            </a:r>
            <a:r>
              <a:rPr lang="en-GB" dirty="0" smtClean="0"/>
              <a:t> albums carbon neutral by carbon offsetting</a:t>
            </a:r>
          </a:p>
          <a:p>
            <a:endParaRPr lang="en-GB" dirty="0" smtClean="0"/>
          </a:p>
          <a:p>
            <a:r>
              <a:rPr lang="en-GB" dirty="0" smtClean="0"/>
              <a:t>‘A Rush of Blood To The Head’ = 10,000 mango trees in Karnataka, India</a:t>
            </a:r>
          </a:p>
          <a:p>
            <a:endParaRPr lang="en-GB" dirty="0"/>
          </a:p>
          <a:p>
            <a:r>
              <a:rPr lang="en-GB" dirty="0" smtClean="0"/>
              <a:t>‘X&amp;Y’ = forest in Chiapas, Mexico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748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900113" y="3933825"/>
            <a:ext cx="7200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>
              <a:latin typeface="Comic Sans MS" pitchFamily="66" charset="0"/>
            </a:endParaRPr>
          </a:p>
        </p:txBody>
      </p:sp>
      <p:pic>
        <p:nvPicPr>
          <p:cNvPr id="101384" name="Picture 8" descr="car ta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5" r="13438"/>
          <a:stretch/>
        </p:blipFill>
        <p:spPr bwMode="auto">
          <a:xfrm>
            <a:off x="5791200" y="2556452"/>
            <a:ext cx="2687782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 Strategy - tax</a:t>
            </a:r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779463" y="1828800"/>
            <a:ext cx="4549775" cy="4297363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dirty="0"/>
              <a:t>In the UK the </a:t>
            </a:r>
            <a:r>
              <a:rPr lang="en-GB" dirty="0" smtClean="0"/>
              <a:t>government </a:t>
            </a:r>
            <a:r>
              <a:rPr lang="en-GB" dirty="0"/>
              <a:t>is encouraging the purchases of vehicles with low gas emissions by having tax brackets on car tax e.g.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dirty="0" err="1"/>
              <a:t>Corsa</a:t>
            </a:r>
            <a:r>
              <a:rPr lang="en-GB" dirty="0"/>
              <a:t> 1ltr = £35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dirty="0"/>
              <a:t>Ford Focus 1.6 </a:t>
            </a:r>
            <a:r>
              <a:rPr lang="en-GB" dirty="0" err="1"/>
              <a:t>ltr</a:t>
            </a:r>
            <a:r>
              <a:rPr lang="en-GB" dirty="0"/>
              <a:t> = £145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dirty="0"/>
              <a:t>BMW 4.8 </a:t>
            </a:r>
            <a:r>
              <a:rPr lang="en-GB" dirty="0" err="1"/>
              <a:t>ltr</a:t>
            </a:r>
            <a:r>
              <a:rPr lang="en-GB" dirty="0"/>
              <a:t> = £400</a:t>
            </a:r>
          </a:p>
          <a:p>
            <a:pPr>
              <a:spcBef>
                <a:spcPct val="50000"/>
              </a:spcBef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67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1753</TotalTime>
  <Words>555</Words>
  <Application>Microsoft Office PowerPoint</Application>
  <PresentationFormat>On-screen Show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Precedent</vt:lpstr>
      <vt:lpstr>Dealing with Climate Change</vt:lpstr>
      <vt:lpstr>How many do you know?</vt:lpstr>
      <vt:lpstr>The stern review</vt:lpstr>
      <vt:lpstr>The stern review</vt:lpstr>
      <vt:lpstr>Making a difference</vt:lpstr>
      <vt:lpstr>Do we really try?</vt:lpstr>
      <vt:lpstr>What links these?</vt:lpstr>
      <vt:lpstr>Coldplay do their bit</vt:lpstr>
      <vt:lpstr>UK Strategy - tax</vt:lpstr>
      <vt:lpstr>UK strategy - ETS</vt:lpstr>
      <vt:lpstr>Uk strategy – agenda 21</vt:lpstr>
      <vt:lpstr>Uk strategy – nuclear power</vt:lpstr>
      <vt:lpstr>Are we doing enough?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HAZARD</dc:title>
  <dc:creator>Rachael Watson</dc:creator>
  <cp:lastModifiedBy>Watson - Rachael</cp:lastModifiedBy>
  <cp:revision>23</cp:revision>
  <dcterms:created xsi:type="dcterms:W3CDTF">2011-08-31T07:22:01Z</dcterms:created>
  <dcterms:modified xsi:type="dcterms:W3CDTF">2011-10-13T07:19:19Z</dcterms:modified>
</cp:coreProperties>
</file>